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sldIdLst>
    <p:sldId id="285" r:id="rId5"/>
    <p:sldId id="456" r:id="rId6"/>
    <p:sldId id="457" r:id="rId7"/>
    <p:sldId id="458" r:id="rId8"/>
    <p:sldId id="459" r:id="rId9"/>
    <p:sldId id="460" r:id="rId10"/>
    <p:sldId id="461" r:id="rId11"/>
    <p:sldId id="462" r:id="rId12"/>
    <p:sldId id="463" r:id="rId13"/>
    <p:sldId id="464" r:id="rId14"/>
    <p:sldId id="465" r:id="rId15"/>
    <p:sldId id="466" r:id="rId16"/>
    <p:sldId id="467" r:id="rId17"/>
    <p:sldId id="449" r:id="rId18"/>
    <p:sldId id="450" r:id="rId19"/>
    <p:sldId id="452" r:id="rId20"/>
    <p:sldId id="453" r:id="rId21"/>
    <p:sldId id="454" r:id="rId22"/>
    <p:sldId id="468" r:id="rId23"/>
    <p:sldId id="455" r:id="rId24"/>
    <p:sldId id="319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F2F"/>
    <a:srgbClr val="D51C29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98" autoAdjust="0"/>
    <p:restoredTop sz="94434" autoAdjust="0"/>
  </p:normalViewPr>
  <p:slideViewPr>
    <p:cSldViewPr snapToGrid="0" showGuides="1">
      <p:cViewPr varScale="1">
        <p:scale>
          <a:sx n="73" d="100"/>
          <a:sy n="73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96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76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 smtClean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 smtClean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 smtClean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 smtClean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4014"/>
            <a:ext cx="10972800" cy="7889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1"/>
            <a:ext cx="10972800" cy="4911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96038"/>
            <a:ext cx="7416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008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96038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35902D-3854-4A57-83AB-58363155F0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773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 smtClean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  <p:sldLayoutId id="2147483671" r:id="rId6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1865124" y="3100272"/>
            <a:ext cx="877957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 dirty="0" smtClean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2: KHUNG NHÌN</a:t>
            </a:r>
            <a:endParaRPr lang="en-US" altLang="zh-CN" sz="3600" b="1" dirty="0">
              <a:solidFill>
                <a:srgbClr val="D32F2F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5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477829" y="4144120"/>
            <a:ext cx="416937" cy="416934"/>
            <a:chOff x="891974" y="4415843"/>
            <a:chExt cx="450443" cy="450443"/>
          </a:xfrm>
        </p:grpSpPr>
        <p:sp>
          <p:nvSpPr>
            <p:cNvPr id="26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8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45156" y="4091500"/>
            <a:ext cx="369879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</a:t>
            </a:r>
          </a:p>
          <a:p>
            <a:pPr marL="342900" indent="-342900"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THS. LÝ THỊ HUYỀN CHÂU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THS. NGÔ QUỐC HUY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THS. NGUYỄN THỊ QUYÊN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grpSp>
        <p:nvGrpSpPr>
          <p:cNvPr id="29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477829" y="5558005"/>
            <a:ext cx="416937" cy="416934"/>
            <a:chOff x="891974" y="4415843"/>
            <a:chExt cx="450443" cy="450443"/>
          </a:xfrm>
        </p:grpSpPr>
        <p:sp>
          <p:nvSpPr>
            <p:cNvPr id="30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45156" y="558263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I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– NĂM HỌC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2022-2023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3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477829" y="617013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4" name="椭圆 11"/>
          <p:cNvSpPr/>
          <p:nvPr/>
        </p:nvSpPr>
        <p:spPr>
          <a:xfrm>
            <a:off x="4571391" y="625984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5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45156" y="617013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27T-IT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6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1937808" y="1754548"/>
            <a:ext cx="8355044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 smtClean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HỆ QUẢN TRỊ CƠ SỞ DỮ LIỆU</a:t>
            </a:r>
            <a:endParaRPr lang="en-US" altLang="zh-CN" sz="4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1865124" y="2545264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(Database Management </a:t>
            </a:r>
            <a:r>
              <a:rPr lang="en-US" altLang="zh-CN" sz="2800" b="1" dirty="0" smtClean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System)</a:t>
            </a:r>
            <a:endParaRPr lang="en-US" altLang="zh-CN" sz="2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7" name="Text Box 5"/>
          <p:cNvSpPr txBox="1">
            <a:spLocks noChangeArrowheads="1"/>
          </p:cNvSpPr>
          <p:nvPr/>
        </p:nvSpPr>
        <p:spPr bwMode="auto">
          <a:xfrm>
            <a:off x="320372" y="3805518"/>
            <a:ext cx="674127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0000CC"/>
                </a:solidFill>
              </a:rPr>
              <a:t>CREATE VIEW </a:t>
            </a:r>
            <a:r>
              <a:rPr lang="en-US" sz="2400" dirty="0"/>
              <a:t>TONGLNG_SLNV_PB </a:t>
            </a:r>
            <a:endParaRPr lang="en-US" sz="2400" dirty="0" smtClean="0"/>
          </a:p>
          <a:p>
            <a:pPr algn="l"/>
            <a:r>
              <a:rPr lang="en-US" sz="2400" dirty="0" smtClean="0">
                <a:solidFill>
                  <a:srgbClr val="0000CC"/>
                </a:solidFill>
              </a:rPr>
              <a:t>AS</a:t>
            </a:r>
            <a:endParaRPr lang="en-US" sz="2400" dirty="0">
              <a:solidFill>
                <a:srgbClr val="0000CC"/>
              </a:solidFill>
            </a:endParaRPr>
          </a:p>
          <a:p>
            <a:pPr algn="l"/>
            <a:r>
              <a:rPr lang="en-US" sz="2400" dirty="0">
                <a:solidFill>
                  <a:srgbClr val="0000CC"/>
                </a:solidFill>
              </a:rPr>
              <a:t>SELECT</a:t>
            </a:r>
            <a:r>
              <a:rPr lang="en-US" sz="2400" dirty="0"/>
              <a:t> MAPHG, TENPHG, </a:t>
            </a:r>
            <a:r>
              <a:rPr lang="en-US" sz="2400" dirty="0">
                <a:solidFill>
                  <a:srgbClr val="FF3399"/>
                </a:solidFill>
              </a:rPr>
              <a:t>COUNT</a:t>
            </a:r>
            <a:r>
              <a:rPr lang="en-US" sz="2400" dirty="0"/>
              <a:t>(*)  SLNV, </a:t>
            </a:r>
            <a:endParaRPr lang="en-US" sz="2400" dirty="0" smtClean="0"/>
          </a:p>
          <a:p>
            <a:pPr algn="l"/>
            <a:r>
              <a:rPr lang="en-US" sz="2400" dirty="0">
                <a:solidFill>
                  <a:srgbClr val="FF3399"/>
                </a:solidFill>
              </a:rPr>
              <a:t> </a:t>
            </a:r>
            <a:r>
              <a:rPr lang="en-US" sz="2400" dirty="0" smtClean="0">
                <a:solidFill>
                  <a:srgbClr val="FF3399"/>
                </a:solidFill>
              </a:rPr>
              <a:t>              SUM</a:t>
            </a:r>
            <a:r>
              <a:rPr lang="en-US" sz="2400" dirty="0" smtClean="0"/>
              <a:t>(LUONG</a:t>
            </a:r>
            <a:r>
              <a:rPr lang="en-US" sz="2400" dirty="0"/>
              <a:t>) TONGLNG </a:t>
            </a:r>
          </a:p>
          <a:p>
            <a:pPr algn="l"/>
            <a:r>
              <a:rPr lang="en-US" sz="2400" dirty="0">
                <a:solidFill>
                  <a:srgbClr val="0000CC"/>
                </a:solidFill>
              </a:rPr>
              <a:t>FROM</a:t>
            </a:r>
            <a:r>
              <a:rPr lang="en-US" sz="2400" dirty="0"/>
              <a:t> NHANVIEN N, PHONGBAN P</a:t>
            </a:r>
          </a:p>
          <a:p>
            <a:pPr algn="l"/>
            <a:r>
              <a:rPr lang="en-US" sz="2400" dirty="0">
                <a:solidFill>
                  <a:srgbClr val="0000CC"/>
                </a:solidFill>
              </a:rPr>
              <a:t>WHERE</a:t>
            </a:r>
            <a:r>
              <a:rPr lang="en-US" sz="2400" dirty="0"/>
              <a:t> </a:t>
            </a:r>
            <a:r>
              <a:rPr lang="en-US" sz="2400" dirty="0" smtClean="0"/>
              <a:t>N.MAPHG</a:t>
            </a:r>
            <a:r>
              <a:rPr lang="en-US" sz="2400" dirty="0"/>
              <a:t>= P.MAPHG</a:t>
            </a:r>
          </a:p>
          <a:p>
            <a:pPr algn="l"/>
            <a:r>
              <a:rPr lang="en-US" sz="2400" dirty="0">
                <a:solidFill>
                  <a:srgbClr val="0000CC"/>
                </a:solidFill>
              </a:rPr>
              <a:t>GROUP BY</a:t>
            </a:r>
            <a:r>
              <a:rPr lang="en-US" sz="2400" dirty="0"/>
              <a:t> MAPHG ,TENPHG</a:t>
            </a:r>
          </a:p>
        </p:txBody>
      </p:sp>
      <p:pic>
        <p:nvPicPr>
          <p:cNvPr id="96563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0" t="52806" r="36000" b="20526"/>
          <a:stretch>
            <a:fillRect/>
          </a:stretch>
        </p:blipFill>
        <p:spPr bwMode="auto">
          <a:xfrm>
            <a:off x="7061651" y="3805518"/>
            <a:ext cx="4919678" cy="2372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组合 19"/>
          <p:cNvGrpSpPr/>
          <p:nvPr/>
        </p:nvGrpSpPr>
        <p:grpSpPr>
          <a:xfrm>
            <a:off x="1528975" y="232497"/>
            <a:ext cx="5036956" cy="721592"/>
            <a:chOff x="6096000" y="2068962"/>
            <a:chExt cx="6164150" cy="721592"/>
          </a:xfrm>
        </p:grpSpPr>
        <p:sp>
          <p:nvSpPr>
            <p:cNvPr id="10" name="文本框 20"/>
            <p:cNvSpPr txBox="1"/>
            <p:nvPr/>
          </p:nvSpPr>
          <p:spPr>
            <a:xfrm>
              <a:off x="6096000" y="2068962"/>
              <a:ext cx="616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2. CÚ PHÁP KHUNG NHÌN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528975" y="958261"/>
            <a:ext cx="9833789" cy="17773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Ví</a:t>
            </a:r>
            <a:r>
              <a:rPr lang="en-US" b="1" dirty="0"/>
              <a:t> </a:t>
            </a:r>
            <a:r>
              <a:rPr lang="en-US" b="1" dirty="0" err="1"/>
              <a:t>dụ</a:t>
            </a:r>
            <a:r>
              <a:rPr lang="en-US" b="1" dirty="0"/>
              <a:t> </a:t>
            </a:r>
            <a:r>
              <a:rPr lang="en-US" b="1" dirty="0" err="1"/>
              <a:t>khác</a:t>
            </a:r>
            <a:r>
              <a:rPr lang="en-US" b="1" dirty="0" smtClean="0"/>
              <a:t>:</a:t>
            </a:r>
          </a:p>
          <a:p>
            <a:r>
              <a:rPr lang="en-US" dirty="0"/>
              <a:t>Cho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NHANVIEN(</a:t>
            </a:r>
            <a:r>
              <a:rPr lang="en-US" b="1" u="sng" dirty="0"/>
              <a:t>MANV</a:t>
            </a:r>
            <a:r>
              <a:rPr lang="en-US" dirty="0"/>
              <a:t>, HONV, TENLOT, TENNV, </a:t>
            </a:r>
            <a:r>
              <a:rPr lang="en-US" b="1" dirty="0" smtClean="0">
                <a:solidFill>
                  <a:srgbClr val="FF0000"/>
                </a:solidFill>
              </a:rPr>
              <a:t>MAPHG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r>
              <a:rPr lang="en-US" dirty="0" smtClean="0"/>
              <a:t>PHONGBAN(</a:t>
            </a:r>
            <a:r>
              <a:rPr lang="en-US" b="1" u="sng" dirty="0" smtClean="0"/>
              <a:t>MAPHG</a:t>
            </a:r>
            <a:r>
              <a:rPr lang="en-US" dirty="0" smtClean="0"/>
              <a:t>, TENPHG)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ED62CE0E-80AA-1043-8F45-BBE6C9C1D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998" y="2735639"/>
            <a:ext cx="107094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400" b="1" i="1" noProof="1" smtClean="0">
                <a:solidFill>
                  <a:srgbClr val="00B050"/>
                </a:solidFill>
              </a:rPr>
              <a:t>Tạo View </a:t>
            </a:r>
            <a:r>
              <a:rPr lang="en-US" sz="2400" b="1" i="1" noProof="1">
                <a:solidFill>
                  <a:srgbClr val="00B050"/>
                </a:solidFill>
              </a:rPr>
              <a:t>cho biết Mã phòng, Tên phòng, Số lượng nhân viên, Tổng tiền lương trong từng phòng ban.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1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5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5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5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65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5376" y="847989"/>
            <a:ext cx="10425958" cy="4911725"/>
          </a:xfrm>
        </p:spPr>
        <p:txBody>
          <a:bodyPr/>
          <a:lstStyle/>
          <a:p>
            <a:r>
              <a:rPr lang="en-US" b="1" i="1" dirty="0" err="1"/>
              <a:t>Có</a:t>
            </a:r>
            <a:r>
              <a:rPr lang="en-US" b="1" i="1" dirty="0"/>
              <a:t> </a:t>
            </a:r>
            <a:r>
              <a:rPr lang="en-US" b="1" i="1" dirty="0" err="1"/>
              <a:t>thể</a:t>
            </a:r>
            <a:r>
              <a:rPr lang="en-US" b="1" i="1" dirty="0"/>
              <a:t> </a:t>
            </a:r>
            <a:r>
              <a:rPr lang="en-US" b="1" i="1" dirty="0" err="1"/>
              <a:t>viết</a:t>
            </a:r>
            <a:r>
              <a:rPr lang="en-US" b="1" i="1" dirty="0"/>
              <a:t> </a:t>
            </a:r>
            <a:r>
              <a:rPr lang="en-US" b="1" i="1" dirty="0" err="1"/>
              <a:t>câu</a:t>
            </a:r>
            <a:r>
              <a:rPr lang="en-US" b="1" i="1" dirty="0"/>
              <a:t> </a:t>
            </a:r>
            <a:r>
              <a:rPr lang="en-US" b="1" i="1" dirty="0" err="1"/>
              <a:t>truy</a:t>
            </a:r>
            <a:r>
              <a:rPr lang="en-US" b="1" i="1" dirty="0"/>
              <a:t> </a:t>
            </a:r>
            <a:r>
              <a:rPr lang="en-US" b="1" i="1" dirty="0" err="1"/>
              <a:t>vấn</a:t>
            </a:r>
            <a:r>
              <a:rPr lang="en-US" b="1" i="1" dirty="0"/>
              <a:t> </a:t>
            </a:r>
            <a:r>
              <a:rPr lang="en-US" b="1" i="1" dirty="0" err="1"/>
              <a:t>dữ</a:t>
            </a:r>
            <a:r>
              <a:rPr lang="en-US" b="1" i="1" dirty="0"/>
              <a:t> </a:t>
            </a:r>
            <a:r>
              <a:rPr lang="en-US" b="1" i="1" dirty="0" err="1"/>
              <a:t>liệu</a:t>
            </a:r>
            <a:r>
              <a:rPr lang="en-US" b="1" i="1" dirty="0"/>
              <a:t> </a:t>
            </a:r>
            <a:r>
              <a:rPr lang="en-US" b="1" i="1" dirty="0" err="1"/>
              <a:t>từ</a:t>
            </a:r>
            <a:r>
              <a:rPr lang="en-US" b="1" i="1" dirty="0"/>
              <a:t> </a:t>
            </a:r>
            <a:r>
              <a:rPr lang="en-US" b="1" i="1" dirty="0" err="1"/>
              <a:t>khung</a:t>
            </a:r>
            <a:r>
              <a:rPr lang="en-US" b="1" i="1" dirty="0"/>
              <a:t> </a:t>
            </a:r>
            <a:r>
              <a:rPr lang="en-US" b="1" i="1" dirty="0" err="1"/>
              <a:t>nhìn</a:t>
            </a:r>
            <a:r>
              <a:rPr lang="en-US" b="1" i="1" dirty="0"/>
              <a:t> </a:t>
            </a:r>
            <a:r>
              <a:rPr lang="en-US" b="1" i="1" dirty="0" err="1"/>
              <a:t>và</a:t>
            </a:r>
            <a:r>
              <a:rPr lang="en-US" b="1" i="1" dirty="0"/>
              <a:t> </a:t>
            </a:r>
            <a:r>
              <a:rPr lang="en-US" b="1" i="1" dirty="0" err="1"/>
              <a:t>bảng</a:t>
            </a:r>
            <a:r>
              <a:rPr lang="en-US" b="1" i="1" dirty="0" smtClean="0"/>
              <a:t>:</a:t>
            </a:r>
          </a:p>
          <a:p>
            <a:r>
              <a:rPr lang="en-US" dirty="0"/>
              <a:t>Cho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Table: </a:t>
            </a:r>
            <a:r>
              <a:rPr lang="en-US" dirty="0"/>
              <a:t>DEAN(</a:t>
            </a:r>
            <a:r>
              <a:rPr lang="en-US" b="1" u="sng" dirty="0"/>
              <a:t>MADA</a:t>
            </a:r>
            <a:r>
              <a:rPr lang="en-US" dirty="0"/>
              <a:t>, </a:t>
            </a:r>
            <a:r>
              <a:rPr lang="en-US" dirty="0" smtClean="0"/>
              <a:t>TENDA)</a:t>
            </a:r>
          </a:p>
          <a:p>
            <a:pPr marL="457200" lvl="1" indent="0">
              <a:buNone/>
            </a:pPr>
            <a:r>
              <a:rPr lang="en-US" dirty="0" smtClean="0"/>
              <a:t>Table: PHANCONG(</a:t>
            </a:r>
            <a:r>
              <a:rPr lang="en-US" b="1" u="sng" dirty="0" smtClean="0">
                <a:solidFill>
                  <a:srgbClr val="FF0000"/>
                </a:solidFill>
              </a:rPr>
              <a:t>MADA</a:t>
            </a:r>
            <a:r>
              <a:rPr lang="en-US" b="1" u="sng" dirty="0">
                <a:solidFill>
                  <a:srgbClr val="FF0000"/>
                </a:solidFill>
              </a:rPr>
              <a:t>, MANV</a:t>
            </a:r>
            <a:r>
              <a:rPr lang="en-US" dirty="0"/>
              <a:t>, THOIGIAN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r>
              <a:rPr lang="en-US" dirty="0" smtClean="0"/>
              <a:t>View: NV_P5 (</a:t>
            </a:r>
            <a:r>
              <a:rPr lang="en-US" dirty="0"/>
              <a:t>MANV, HONV, TENLOT, </a:t>
            </a:r>
            <a:r>
              <a:rPr lang="en-US" dirty="0" smtClean="0"/>
              <a:t>TENNV)</a:t>
            </a:r>
            <a:endParaRPr lang="en-US" dirty="0"/>
          </a:p>
          <a:p>
            <a:endParaRPr lang="en-US" b="1" i="1" dirty="0"/>
          </a:p>
          <a:p>
            <a:endParaRPr lang="en-US" sz="3200" dirty="0"/>
          </a:p>
        </p:txBody>
      </p:sp>
      <p:sp>
        <p:nvSpPr>
          <p:cNvPr id="966660" name="Text Box 4"/>
          <p:cNvSpPr txBox="1">
            <a:spLocks noChangeArrowheads="1"/>
          </p:cNvSpPr>
          <p:nvPr/>
        </p:nvSpPr>
        <p:spPr bwMode="auto">
          <a:xfrm>
            <a:off x="773832" y="4066882"/>
            <a:ext cx="647191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0000CC"/>
                </a:solidFill>
              </a:rPr>
              <a:t>SELECT</a:t>
            </a:r>
            <a:r>
              <a:rPr lang="en-US" sz="2400" dirty="0"/>
              <a:t> HONV, TENNV, TENDA, THOIGIAN</a:t>
            </a:r>
          </a:p>
          <a:p>
            <a:pPr algn="l"/>
            <a:r>
              <a:rPr lang="en-US" sz="2400" dirty="0">
                <a:solidFill>
                  <a:srgbClr val="0000CC"/>
                </a:solidFill>
              </a:rPr>
              <a:t>FROM</a:t>
            </a:r>
            <a:r>
              <a:rPr lang="en-US" sz="2400" dirty="0"/>
              <a:t> NV_P5 N, PHANCONG P, DEAN D</a:t>
            </a:r>
          </a:p>
          <a:p>
            <a:pPr algn="l"/>
            <a:r>
              <a:rPr lang="en-US" sz="2400" dirty="0">
                <a:solidFill>
                  <a:srgbClr val="0000CC"/>
                </a:solidFill>
              </a:rPr>
              <a:t>WHERE</a:t>
            </a:r>
            <a:r>
              <a:rPr lang="en-US" sz="2400" dirty="0"/>
              <a:t> </a:t>
            </a:r>
          </a:p>
          <a:p>
            <a:pPr algn="l"/>
            <a:r>
              <a:rPr lang="en-US" sz="2400" dirty="0"/>
              <a:t>N.MANV=P.MA_NVIEN </a:t>
            </a:r>
          </a:p>
          <a:p>
            <a:pPr algn="l"/>
            <a:r>
              <a:rPr lang="en-US" sz="2400" dirty="0">
                <a:solidFill>
                  <a:srgbClr val="777777"/>
                </a:solidFill>
              </a:rPr>
              <a:t>AND</a:t>
            </a:r>
            <a:r>
              <a:rPr lang="en-US" sz="2400" dirty="0"/>
              <a:t> </a:t>
            </a:r>
          </a:p>
          <a:p>
            <a:pPr algn="l"/>
            <a:r>
              <a:rPr lang="en-US" sz="2400" dirty="0" smtClean="0"/>
              <a:t>P.MADA=D.MADA</a:t>
            </a:r>
            <a:endParaRPr lang="en-US" sz="2400" dirty="0">
              <a:solidFill>
                <a:srgbClr val="CC0000"/>
              </a:solidFill>
            </a:endParaRPr>
          </a:p>
        </p:txBody>
      </p:sp>
      <p:pic>
        <p:nvPicPr>
          <p:cNvPr id="9666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0" t="49680" r="35001" b="12105"/>
          <a:stretch>
            <a:fillRect/>
          </a:stretch>
        </p:blipFill>
        <p:spPr bwMode="auto">
          <a:xfrm>
            <a:off x="8000888" y="4067891"/>
            <a:ext cx="3676018" cy="2307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19"/>
          <p:cNvGrpSpPr/>
          <p:nvPr/>
        </p:nvGrpSpPr>
        <p:grpSpPr>
          <a:xfrm>
            <a:off x="1528975" y="232497"/>
            <a:ext cx="5036956" cy="721592"/>
            <a:chOff x="6096000" y="2068962"/>
            <a:chExt cx="6164150" cy="721592"/>
          </a:xfrm>
        </p:grpSpPr>
        <p:sp>
          <p:nvSpPr>
            <p:cNvPr id="9" name="文本框 20"/>
            <p:cNvSpPr txBox="1"/>
            <p:nvPr/>
          </p:nvSpPr>
          <p:spPr>
            <a:xfrm>
              <a:off x="6096000" y="2068962"/>
              <a:ext cx="616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2. CÚ PHÁP KHUNG NHÌN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1" name="Rectangle 6">
            <a:extLst>
              <a:ext uri="{FF2B5EF4-FFF2-40B4-BE49-F238E27FC236}">
                <a16:creationId xmlns:a16="http://schemas.microsoft.com/office/drawing/2014/main" id="{4BCF06C6-6CB3-4347-B5A4-93CE7950A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832" y="3133056"/>
            <a:ext cx="107094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b="1" i="1" noProof="1" smtClean="0">
                <a:solidFill>
                  <a:srgbClr val="00B050"/>
                </a:solidFill>
              </a:rPr>
              <a:t>Tạo View cho </a:t>
            </a:r>
            <a:r>
              <a:rPr lang="en-US" sz="2400" b="1" i="1" noProof="1">
                <a:solidFill>
                  <a:srgbClr val="00B050"/>
                </a:solidFill>
              </a:rPr>
              <a:t>biết Họ nhân viên, Tên nhân viên, Tên đề án, Thời gian của các nhân viên </a:t>
            </a:r>
            <a:r>
              <a:rPr lang="en-US" sz="2400" b="1" i="1" noProof="1" smtClean="0">
                <a:solidFill>
                  <a:srgbClr val="00B050"/>
                </a:solidFill>
              </a:rPr>
              <a:t>ở </a:t>
            </a:r>
            <a:r>
              <a:rPr lang="en-US" sz="2400" b="1" i="1" noProof="1">
                <a:solidFill>
                  <a:srgbClr val="00B050"/>
                </a:solidFill>
              </a:rPr>
              <a:t>Phòng số </a:t>
            </a:r>
            <a:r>
              <a:rPr lang="en-US" sz="2400" b="1" i="1" noProof="1" smtClean="0">
                <a:solidFill>
                  <a:srgbClr val="00B050"/>
                </a:solidFill>
              </a:rPr>
              <a:t>5</a:t>
            </a:r>
            <a:r>
              <a:rPr lang="en-US" sz="2400" b="1" i="1" noProof="1">
                <a:solidFill>
                  <a:srgbClr val="00B050"/>
                </a:solidFill>
              </a:rPr>
              <a:t> đã tham gia những đề </a:t>
            </a:r>
            <a:r>
              <a:rPr lang="en-US" sz="2400" b="1" i="1" noProof="1" smtClean="0">
                <a:solidFill>
                  <a:srgbClr val="00B050"/>
                </a:solidFill>
              </a:rPr>
              <a:t>án.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6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6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6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666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66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66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66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954089"/>
            <a:ext cx="10972800" cy="4911725"/>
          </a:xfrm>
        </p:spPr>
        <p:txBody>
          <a:bodyPr/>
          <a:lstStyle/>
          <a:p>
            <a:r>
              <a:rPr lang="en-US" b="1" dirty="0" err="1"/>
              <a:t>Sửa</a:t>
            </a:r>
            <a:r>
              <a:rPr lang="en-US" b="1" dirty="0"/>
              <a:t> 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 err="1"/>
              <a:t>Ví</a:t>
            </a:r>
            <a:r>
              <a:rPr lang="en-US" b="1" dirty="0"/>
              <a:t> </a:t>
            </a:r>
            <a:r>
              <a:rPr lang="en-US" b="1" dirty="0" err="1"/>
              <a:t>dụ</a:t>
            </a:r>
            <a:endParaRPr lang="en-US" b="1" dirty="0"/>
          </a:p>
        </p:txBody>
      </p:sp>
      <p:sp>
        <p:nvSpPr>
          <p:cNvPr id="960516" name="Rectangle 4"/>
          <p:cNvSpPr>
            <a:spLocks noChangeArrowheads="1"/>
          </p:cNvSpPr>
          <p:nvPr/>
        </p:nvSpPr>
        <p:spPr bwMode="auto">
          <a:xfrm>
            <a:off x="1528975" y="3632751"/>
            <a:ext cx="986068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3333FF"/>
                </a:solidFill>
              </a:rPr>
              <a:t>ALTER</a:t>
            </a:r>
            <a:r>
              <a:rPr lang="en-US" sz="2400" noProof="1">
                <a:solidFill>
                  <a:srgbClr val="3333FF"/>
                </a:solidFill>
              </a:rPr>
              <a:t> VIEW</a:t>
            </a:r>
            <a:r>
              <a:rPr lang="en-US" sz="2400" noProof="1"/>
              <a:t> DS_NHANVIEN_DEAN</a:t>
            </a:r>
          </a:p>
          <a:p>
            <a:pPr algn="l"/>
            <a:r>
              <a:rPr lang="en-US" sz="2400" noProof="1">
                <a:solidFill>
                  <a:srgbClr val="3333FF"/>
                </a:solidFill>
              </a:rPr>
              <a:t>AS</a:t>
            </a:r>
          </a:p>
          <a:p>
            <a:pPr algn="l"/>
            <a:r>
              <a:rPr lang="en-US" sz="2400" noProof="1">
                <a:solidFill>
                  <a:srgbClr val="3333FF"/>
                </a:solidFill>
              </a:rPr>
              <a:t>SELECT</a:t>
            </a:r>
            <a:r>
              <a:rPr lang="en-US" sz="2400" dirty="0">
                <a:solidFill>
                  <a:srgbClr val="3333FF"/>
                </a:solidFill>
              </a:rPr>
              <a:t> </a:t>
            </a:r>
            <a:r>
              <a:rPr lang="en-US" sz="2400" noProof="1"/>
              <a:t>HONV+ </a:t>
            </a:r>
            <a:r>
              <a:rPr lang="en-US" sz="2400" dirty="0">
                <a:solidFill>
                  <a:srgbClr val="F63B00"/>
                </a:solidFill>
              </a:rPr>
              <a:t>‘  ’</a:t>
            </a:r>
            <a:r>
              <a:rPr lang="en-US" sz="2400" noProof="1"/>
              <a:t>+ TENLOT+</a:t>
            </a:r>
            <a:r>
              <a:rPr lang="en-US" sz="2400" noProof="1">
                <a:solidFill>
                  <a:srgbClr val="F63B00"/>
                </a:solidFill>
              </a:rPr>
              <a:t>‘</a:t>
            </a:r>
            <a:r>
              <a:rPr lang="en-US" sz="2400" dirty="0">
                <a:solidFill>
                  <a:srgbClr val="F63B00"/>
                </a:solidFill>
              </a:rPr>
              <a:t>  ’</a:t>
            </a:r>
            <a:r>
              <a:rPr lang="en-US" sz="2400" noProof="1">
                <a:solidFill>
                  <a:srgbClr val="F63B00"/>
                </a:solidFill>
              </a:rPr>
              <a:t> </a:t>
            </a:r>
            <a:r>
              <a:rPr lang="en-US" sz="2400" noProof="1"/>
              <a:t>+ TENNV</a:t>
            </a:r>
            <a:r>
              <a:rPr lang="en-US" sz="2400" dirty="0"/>
              <a:t> </a:t>
            </a:r>
            <a:r>
              <a:rPr lang="en-US" sz="2400" noProof="1"/>
              <a:t>[Họ và tên], </a:t>
            </a:r>
            <a:endParaRPr lang="en-US" sz="2400" dirty="0"/>
          </a:p>
          <a:p>
            <a:pPr algn="l"/>
            <a:r>
              <a:rPr lang="en-US" sz="2400" dirty="0"/>
              <a:t>	    </a:t>
            </a:r>
            <a:r>
              <a:rPr lang="en-US" sz="2400" noProof="1"/>
              <a:t>TENDA</a:t>
            </a:r>
            <a:r>
              <a:rPr lang="en-US" sz="2400" dirty="0"/>
              <a:t> </a:t>
            </a:r>
            <a:r>
              <a:rPr lang="en-US" sz="2400" noProof="1"/>
              <a:t>[Tên đề án], THOIGIAN</a:t>
            </a:r>
            <a:r>
              <a:rPr lang="en-US" sz="2400" dirty="0"/>
              <a:t> </a:t>
            </a:r>
            <a:r>
              <a:rPr lang="en-US" sz="2400" noProof="1"/>
              <a:t>[Thời gian]</a:t>
            </a:r>
          </a:p>
          <a:p>
            <a:pPr algn="l"/>
            <a:r>
              <a:rPr lang="en-US" sz="2400" noProof="1">
                <a:solidFill>
                  <a:srgbClr val="3333FF"/>
                </a:solidFill>
              </a:rPr>
              <a:t>FROM</a:t>
            </a:r>
            <a:r>
              <a:rPr lang="en-US" sz="2400" noProof="1"/>
              <a:t> NHANVIEN N, PHANCONG P, DEAN D</a:t>
            </a:r>
          </a:p>
          <a:p>
            <a:pPr algn="l"/>
            <a:r>
              <a:rPr lang="en-US" sz="2400" noProof="1">
                <a:solidFill>
                  <a:srgbClr val="3333FF"/>
                </a:solidFill>
              </a:rPr>
              <a:t>WHERE</a:t>
            </a:r>
            <a:r>
              <a:rPr lang="en-US" sz="2400" noProof="1"/>
              <a:t> </a:t>
            </a:r>
            <a:r>
              <a:rPr lang="en-US" sz="2400" noProof="1" smtClean="0"/>
              <a:t>N.MANV=P.MANV </a:t>
            </a:r>
          </a:p>
          <a:p>
            <a:pPr algn="l"/>
            <a:r>
              <a:rPr lang="en-US" sz="2400" noProof="1"/>
              <a:t> </a:t>
            </a:r>
            <a:r>
              <a:rPr lang="en-US" sz="2400" noProof="1" smtClean="0"/>
              <a:t>             AND P.MADA=D.MADA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960517" name="Text Box 5"/>
          <p:cNvSpPr txBox="1">
            <a:spLocks noChangeArrowheads="1"/>
          </p:cNvSpPr>
          <p:nvPr/>
        </p:nvSpPr>
        <p:spPr bwMode="auto">
          <a:xfrm>
            <a:off x="2187388" y="1574138"/>
            <a:ext cx="726589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ALTER </a:t>
            </a:r>
            <a:r>
              <a:rPr lang="en-US" sz="2800" b="1" dirty="0">
                <a:solidFill>
                  <a:srgbClr val="0070C0"/>
                </a:solidFill>
              </a:rPr>
              <a:t>VIEW </a:t>
            </a:r>
            <a:r>
              <a:rPr lang="en-US" sz="2800" b="1" i="1" dirty="0" err="1"/>
              <a:t>view_name</a:t>
            </a:r>
            <a:r>
              <a:rPr lang="en-US" sz="2800" b="1" dirty="0"/>
              <a:t>[(</a:t>
            </a:r>
            <a:r>
              <a:rPr lang="en-US" sz="2800" b="1" i="1" dirty="0"/>
              <a:t>column</a:t>
            </a:r>
            <a:r>
              <a:rPr lang="en-US" sz="2800" b="1" dirty="0"/>
              <a:t>[,...</a:t>
            </a:r>
            <a:r>
              <a:rPr lang="en-US" sz="2800" b="1" i="1" dirty="0"/>
              <a:t>n</a:t>
            </a:r>
            <a:r>
              <a:rPr lang="en-US" sz="2800" b="1" dirty="0"/>
              <a:t>])] </a:t>
            </a:r>
            <a:endParaRPr lang="en-US" sz="2800" dirty="0"/>
          </a:p>
          <a:p>
            <a:r>
              <a:rPr lang="en-US" sz="2800" b="1" dirty="0"/>
              <a:t>AS </a:t>
            </a:r>
            <a:r>
              <a:rPr lang="en-US" sz="2800" b="1" i="1" dirty="0" err="1"/>
              <a:t>select_statement</a:t>
            </a:r>
            <a:r>
              <a:rPr lang="en-US" sz="2800" b="1" dirty="0"/>
              <a:t> </a:t>
            </a:r>
            <a:endParaRPr lang="en-US" sz="2800" b="1" dirty="0" smtClean="0"/>
          </a:p>
        </p:txBody>
      </p:sp>
      <p:grpSp>
        <p:nvGrpSpPr>
          <p:cNvPr id="8" name="组合 19"/>
          <p:cNvGrpSpPr/>
          <p:nvPr/>
        </p:nvGrpSpPr>
        <p:grpSpPr>
          <a:xfrm>
            <a:off x="1528975" y="232497"/>
            <a:ext cx="5036956" cy="721592"/>
            <a:chOff x="6096000" y="2068962"/>
            <a:chExt cx="6164150" cy="721592"/>
          </a:xfrm>
        </p:grpSpPr>
        <p:sp>
          <p:nvSpPr>
            <p:cNvPr id="9" name="文本框 20"/>
            <p:cNvSpPr txBox="1"/>
            <p:nvPr/>
          </p:nvSpPr>
          <p:spPr>
            <a:xfrm>
              <a:off x="6096000" y="2068962"/>
              <a:ext cx="616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2. CÚ PHÁP KHUNG NHÌN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685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2635" y="1201738"/>
            <a:ext cx="10972800" cy="4911725"/>
          </a:xfrm>
        </p:spPr>
        <p:txBody>
          <a:bodyPr/>
          <a:lstStyle/>
          <a:p>
            <a:r>
              <a:rPr lang="en-US" b="1" dirty="0" err="1"/>
              <a:t>Xóa</a:t>
            </a:r>
            <a:r>
              <a:rPr lang="en-US" b="1" dirty="0"/>
              <a:t> 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 err="1"/>
              <a:t>Ví</a:t>
            </a:r>
            <a:r>
              <a:rPr lang="en-US" b="1" dirty="0"/>
              <a:t> </a:t>
            </a:r>
            <a:r>
              <a:rPr lang="en-US" b="1" dirty="0" err="1"/>
              <a:t>dụ</a:t>
            </a:r>
            <a:endParaRPr lang="en-US" b="1" dirty="0"/>
          </a:p>
        </p:txBody>
      </p:sp>
      <p:sp>
        <p:nvSpPr>
          <p:cNvPr id="964612" name="Rectangle 4"/>
          <p:cNvSpPr>
            <a:spLocks noChangeArrowheads="1"/>
          </p:cNvSpPr>
          <p:nvPr/>
        </p:nvSpPr>
        <p:spPr bwMode="auto">
          <a:xfrm>
            <a:off x="2438400" y="4135369"/>
            <a:ext cx="6299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rgbClr val="3333FF"/>
                </a:solidFill>
              </a:rPr>
              <a:t>DROP</a:t>
            </a:r>
            <a:r>
              <a:rPr lang="en-US" sz="2800" noProof="1">
                <a:solidFill>
                  <a:srgbClr val="3333FF"/>
                </a:solidFill>
              </a:rPr>
              <a:t> VIEW</a:t>
            </a:r>
            <a:r>
              <a:rPr lang="en-US" sz="2800" noProof="1"/>
              <a:t> DS_NHANVIEN_DEAN</a:t>
            </a:r>
          </a:p>
        </p:txBody>
      </p:sp>
      <p:sp>
        <p:nvSpPr>
          <p:cNvPr id="964613" name="Text Box 5"/>
          <p:cNvSpPr txBox="1">
            <a:spLocks noChangeArrowheads="1"/>
          </p:cNvSpPr>
          <p:nvPr/>
        </p:nvSpPr>
        <p:spPr bwMode="auto">
          <a:xfrm>
            <a:off x="2438399" y="2178844"/>
            <a:ext cx="4715435" cy="4924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3333FF"/>
                </a:solidFill>
              </a:rPr>
              <a:t>DROP</a:t>
            </a:r>
            <a:r>
              <a:rPr lang="en-US" sz="2600" b="1" noProof="1">
                <a:solidFill>
                  <a:srgbClr val="3333FF"/>
                </a:solidFill>
              </a:rPr>
              <a:t> </a:t>
            </a:r>
            <a:r>
              <a:rPr lang="en-US" sz="2600" b="1" dirty="0">
                <a:solidFill>
                  <a:srgbClr val="3333FF"/>
                </a:solidFill>
              </a:rPr>
              <a:t>VIEW</a:t>
            </a:r>
            <a:r>
              <a:rPr lang="en-US" sz="2600" noProof="1"/>
              <a:t> </a:t>
            </a:r>
            <a:r>
              <a:rPr lang="en-US" sz="2400" b="1" i="1" dirty="0" err="1"/>
              <a:t>view_name</a:t>
            </a:r>
            <a:endParaRPr lang="en-US" sz="2600" dirty="0"/>
          </a:p>
        </p:txBody>
      </p:sp>
      <p:grpSp>
        <p:nvGrpSpPr>
          <p:cNvPr id="8" name="组合 19"/>
          <p:cNvGrpSpPr/>
          <p:nvPr/>
        </p:nvGrpSpPr>
        <p:grpSpPr>
          <a:xfrm>
            <a:off x="1528975" y="232497"/>
            <a:ext cx="5036956" cy="721592"/>
            <a:chOff x="6096000" y="2068962"/>
            <a:chExt cx="6164150" cy="721592"/>
          </a:xfrm>
        </p:grpSpPr>
        <p:sp>
          <p:nvSpPr>
            <p:cNvPr id="9" name="文本框 20"/>
            <p:cNvSpPr txBox="1"/>
            <p:nvPr/>
          </p:nvSpPr>
          <p:spPr>
            <a:xfrm>
              <a:off x="6096000" y="2068962"/>
              <a:ext cx="616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2. CÚ PHÁP KHUNG NHÌN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87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794D9-4E79-4562-95A5-D40A14789062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73898" y="1006593"/>
            <a:ext cx="10408502" cy="86910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vi-VN" sz="2400" b="1" dirty="0"/>
              <a:t>Các phát biểu </a:t>
            </a:r>
            <a:r>
              <a:rPr lang="vi-VN" sz="2400" b="1" dirty="0">
                <a:solidFill>
                  <a:srgbClr val="FF0000"/>
                </a:solidFill>
              </a:rPr>
              <a:t>Insert, Update, Delete </a:t>
            </a:r>
            <a:r>
              <a:rPr lang="vi-VN" sz="2400" b="1" dirty="0"/>
              <a:t>để cập nhật dữ </a:t>
            </a:r>
            <a:r>
              <a:rPr lang="vi-VN" sz="2400" b="1" dirty="0" smtClean="0"/>
              <a:t>liệu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trên</a:t>
            </a:r>
            <a:r>
              <a:rPr lang="en-US" sz="2400" b="1" dirty="0" smtClean="0"/>
              <a:t> </a:t>
            </a:r>
            <a:r>
              <a:rPr lang="en-US" sz="2400" b="1" dirty="0"/>
              <a:t>Table </a:t>
            </a:r>
            <a:r>
              <a:rPr lang="en-US" sz="2400" b="1" dirty="0" err="1"/>
              <a:t>nguồn</a:t>
            </a:r>
            <a:r>
              <a:rPr lang="en-US" sz="2400" b="1" dirty="0"/>
              <a:t> </a:t>
            </a:r>
            <a:r>
              <a:rPr lang="en-US" sz="2400" b="1" dirty="0" err="1"/>
              <a:t>của</a:t>
            </a:r>
            <a:r>
              <a:rPr lang="en-US" sz="2400" b="1" dirty="0"/>
              <a:t> View</a:t>
            </a:r>
            <a:r>
              <a:rPr lang="en-US" sz="2400" b="1" dirty="0" smtClean="0"/>
              <a:t>.</a:t>
            </a:r>
            <a:endParaRPr lang="en-US" sz="2400" dirty="0"/>
          </a:p>
        </p:txBody>
      </p:sp>
      <p:grpSp>
        <p:nvGrpSpPr>
          <p:cNvPr id="8" name="组合 19"/>
          <p:cNvGrpSpPr/>
          <p:nvPr/>
        </p:nvGrpSpPr>
        <p:grpSpPr>
          <a:xfrm>
            <a:off x="1528974" y="232497"/>
            <a:ext cx="10242163" cy="721592"/>
            <a:chOff x="6096000" y="2068962"/>
            <a:chExt cx="12534204" cy="721592"/>
          </a:xfrm>
        </p:grpSpPr>
        <p:sp>
          <p:nvSpPr>
            <p:cNvPr id="9" name="文本框 20"/>
            <p:cNvSpPr txBox="1"/>
            <p:nvPr/>
          </p:nvSpPr>
          <p:spPr>
            <a:xfrm>
              <a:off x="6096000" y="2068962"/>
              <a:ext cx="125342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THAY ĐỔI DỮ LIỆU TRÊN TABLE NGUỒN CỦA VIEW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399463" y="1690649"/>
            <a:ext cx="10242163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CREATE VIEW </a:t>
            </a:r>
            <a:r>
              <a:rPr lang="en-US" sz="2000" b="1" dirty="0"/>
              <a:t>V</a:t>
            </a:r>
            <a:r>
              <a:rPr lang="en-US" sz="2000" b="1" dirty="0" smtClean="0"/>
              <a:t>_CTHD </a:t>
            </a:r>
            <a:r>
              <a:rPr lang="en-US" sz="2000" b="1" dirty="0"/>
              <a:t>(</a:t>
            </a:r>
            <a:r>
              <a:rPr lang="en-US" sz="2000" b="1" dirty="0" err="1"/>
              <a:t>SoHD</a:t>
            </a:r>
            <a:r>
              <a:rPr lang="en-US" sz="2000" b="1" dirty="0"/>
              <a:t>, </a:t>
            </a:r>
            <a:r>
              <a:rPr lang="en-US" sz="2000" b="1" dirty="0" err="1"/>
              <a:t>MaMH</a:t>
            </a:r>
            <a:r>
              <a:rPr lang="en-US" sz="2000" b="1" dirty="0"/>
              <a:t>, </a:t>
            </a:r>
            <a:r>
              <a:rPr lang="en-US" sz="2000" b="1" dirty="0" err="1"/>
              <a:t>SoLuong</a:t>
            </a:r>
            <a:r>
              <a:rPr lang="en-US" sz="2000" b="1" dirty="0"/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AS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sz="2000" b="1" dirty="0"/>
              <a:t>SELECT </a:t>
            </a:r>
            <a:r>
              <a:rPr lang="en-US" sz="2000" b="1" dirty="0" err="1"/>
              <a:t>SoHD</a:t>
            </a:r>
            <a:r>
              <a:rPr lang="en-US" sz="2000" b="1" dirty="0"/>
              <a:t>, </a:t>
            </a:r>
            <a:r>
              <a:rPr lang="en-US" sz="2000" b="1" dirty="0" err="1"/>
              <a:t>MaMH</a:t>
            </a:r>
            <a:r>
              <a:rPr lang="en-US" sz="2000" b="1" dirty="0"/>
              <a:t>, </a:t>
            </a:r>
            <a:r>
              <a:rPr lang="en-US" sz="2000" b="1" dirty="0" err="1" smtClean="0"/>
              <a:t>SoLuong</a:t>
            </a:r>
            <a:endParaRPr lang="en-US" sz="2000" b="1" dirty="0"/>
          </a:p>
          <a:p>
            <a:pPr lvl="1" eaLnBrk="1" hangingPunct="1">
              <a:lnSpc>
                <a:spcPct val="150000"/>
              </a:lnSpc>
            </a:pPr>
            <a:r>
              <a:rPr lang="en-US" sz="2000" b="1" dirty="0"/>
              <a:t>FROM </a:t>
            </a:r>
            <a:r>
              <a:rPr lang="en-US" sz="2000" b="1" dirty="0" err="1" smtClean="0">
                <a:solidFill>
                  <a:srgbClr val="FF0000"/>
                </a:solidFill>
              </a:rPr>
              <a:t>ChiTietHoaDon</a:t>
            </a:r>
            <a:r>
              <a:rPr lang="en-US" sz="2000" b="1" dirty="0" smtClean="0"/>
              <a:t> </a:t>
            </a:r>
            <a:r>
              <a:rPr lang="en-US" sz="2000" b="1" dirty="0"/>
              <a:t>Where </a:t>
            </a:r>
            <a:r>
              <a:rPr lang="en-US" sz="2000" b="1" dirty="0" err="1"/>
              <a:t>SoHD</a:t>
            </a:r>
            <a:r>
              <a:rPr lang="en-US" sz="2000" b="1" dirty="0"/>
              <a:t> = </a:t>
            </a:r>
            <a:r>
              <a:rPr lang="en-US" sz="2000" b="1" dirty="0" smtClean="0"/>
              <a:t>10248</a:t>
            </a:r>
          </a:p>
          <a:p>
            <a:pPr lvl="1" eaLnBrk="1" hangingPunct="1">
              <a:lnSpc>
                <a:spcPct val="150000"/>
              </a:lnSpc>
            </a:pPr>
            <a:endParaRPr lang="en-US" sz="2000" b="1" dirty="0" smtClean="0">
              <a:solidFill>
                <a:srgbClr val="0070C0"/>
              </a:solidFill>
            </a:endParaRPr>
          </a:p>
          <a:p>
            <a:pPr eaLnBrk="1" hangingPunct="1">
              <a:lnSpc>
                <a:spcPct val="150000"/>
              </a:lnSpc>
            </a:pPr>
            <a:endParaRPr lang="en-US" sz="2000" b="1" dirty="0" smtClean="0">
              <a:solidFill>
                <a:srgbClr val="0070C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000" b="1" dirty="0" smtClean="0">
                <a:solidFill>
                  <a:srgbClr val="0070C0"/>
                </a:solidFill>
              </a:rPr>
              <a:t>INSERT INTO V_CTHD(</a:t>
            </a:r>
            <a:r>
              <a:rPr lang="en-US" sz="2000" b="1" dirty="0" err="1" smtClean="0">
                <a:solidFill>
                  <a:srgbClr val="0070C0"/>
                </a:solidFill>
              </a:rPr>
              <a:t>SoHD</a:t>
            </a:r>
            <a:r>
              <a:rPr lang="en-US" sz="2000" b="1" dirty="0">
                <a:solidFill>
                  <a:srgbClr val="0070C0"/>
                </a:solidFill>
              </a:rPr>
              <a:t>, </a:t>
            </a:r>
            <a:r>
              <a:rPr lang="en-US" sz="2000" b="1" dirty="0" err="1">
                <a:solidFill>
                  <a:srgbClr val="0070C0"/>
                </a:solidFill>
              </a:rPr>
              <a:t>MaMH</a:t>
            </a:r>
            <a:r>
              <a:rPr lang="en-US" sz="2000" b="1" dirty="0">
                <a:solidFill>
                  <a:srgbClr val="0070C0"/>
                </a:solidFill>
              </a:rPr>
              <a:t>, </a:t>
            </a:r>
            <a:r>
              <a:rPr lang="en-US" sz="2000" b="1" dirty="0" err="1">
                <a:solidFill>
                  <a:srgbClr val="0070C0"/>
                </a:solidFill>
              </a:rPr>
              <a:t>SoLuong</a:t>
            </a:r>
            <a:r>
              <a:rPr lang="en-US" sz="2000" b="1" dirty="0">
                <a:solidFill>
                  <a:srgbClr val="0070C0"/>
                </a:solidFill>
              </a:rPr>
              <a:t>) VALUES(10248,1,20)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INSERT </a:t>
            </a:r>
            <a:r>
              <a:rPr lang="en-US" sz="2000" b="1" dirty="0" smtClean="0">
                <a:solidFill>
                  <a:srgbClr val="0070C0"/>
                </a:solidFill>
              </a:rPr>
              <a:t>INTO V_CTHD(</a:t>
            </a:r>
            <a:r>
              <a:rPr lang="en-US" sz="2000" b="1" dirty="0" err="1" smtClean="0">
                <a:solidFill>
                  <a:srgbClr val="0070C0"/>
                </a:solidFill>
              </a:rPr>
              <a:t>SoHD</a:t>
            </a:r>
            <a:r>
              <a:rPr lang="en-US" sz="2000" b="1" dirty="0">
                <a:solidFill>
                  <a:srgbClr val="0070C0"/>
                </a:solidFill>
              </a:rPr>
              <a:t>, </a:t>
            </a:r>
            <a:r>
              <a:rPr lang="en-US" sz="2000" b="1" dirty="0" err="1">
                <a:solidFill>
                  <a:srgbClr val="0070C0"/>
                </a:solidFill>
              </a:rPr>
              <a:t>MaMH</a:t>
            </a:r>
            <a:r>
              <a:rPr lang="en-US" sz="2000" b="1" dirty="0">
                <a:solidFill>
                  <a:srgbClr val="0070C0"/>
                </a:solidFill>
              </a:rPr>
              <a:t>, </a:t>
            </a:r>
            <a:r>
              <a:rPr lang="en-US" sz="2000" b="1" dirty="0" err="1">
                <a:solidFill>
                  <a:srgbClr val="0070C0"/>
                </a:solidFill>
              </a:rPr>
              <a:t>SoLuong</a:t>
            </a:r>
            <a:r>
              <a:rPr lang="en-US" sz="2000" b="1" dirty="0">
                <a:solidFill>
                  <a:srgbClr val="0070C0"/>
                </a:solidFill>
              </a:rPr>
              <a:t>) VALUES(10249,1,20)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UPDATE </a:t>
            </a:r>
            <a:r>
              <a:rPr lang="en-US" sz="2000" b="1" dirty="0" smtClean="0">
                <a:solidFill>
                  <a:srgbClr val="0070C0"/>
                </a:solidFill>
              </a:rPr>
              <a:t>V_CTHD </a:t>
            </a:r>
            <a:r>
              <a:rPr lang="en-US" sz="2000" b="1" dirty="0">
                <a:solidFill>
                  <a:srgbClr val="0070C0"/>
                </a:solidFill>
              </a:rPr>
              <a:t>SET </a:t>
            </a:r>
            <a:r>
              <a:rPr lang="en-US" sz="2000" b="1" dirty="0" err="1">
                <a:solidFill>
                  <a:srgbClr val="0070C0"/>
                </a:solidFill>
              </a:rPr>
              <a:t>SoLuong</a:t>
            </a:r>
            <a:r>
              <a:rPr lang="en-US" sz="2000" b="1" dirty="0">
                <a:solidFill>
                  <a:srgbClr val="0070C0"/>
                </a:solidFill>
              </a:rPr>
              <a:t> = </a:t>
            </a:r>
            <a:r>
              <a:rPr lang="en-US" sz="2000" b="1" dirty="0" err="1">
                <a:solidFill>
                  <a:srgbClr val="0070C0"/>
                </a:solidFill>
              </a:rPr>
              <a:t>SoLuong</a:t>
            </a:r>
            <a:r>
              <a:rPr lang="en-US" sz="2000" b="1" dirty="0">
                <a:solidFill>
                  <a:srgbClr val="0070C0"/>
                </a:solidFill>
              </a:rPr>
              <a:t> + </a:t>
            </a:r>
            <a:r>
              <a:rPr lang="en-US" sz="2000" b="1" dirty="0" smtClean="0">
                <a:solidFill>
                  <a:srgbClr val="0070C0"/>
                </a:solidFill>
              </a:rPr>
              <a:t>10 WHERE </a:t>
            </a:r>
            <a:r>
              <a:rPr lang="en-US" sz="2000" b="1" dirty="0" err="1">
                <a:solidFill>
                  <a:srgbClr val="0070C0"/>
                </a:solidFill>
              </a:rPr>
              <a:t>SoHD</a:t>
            </a:r>
            <a:r>
              <a:rPr lang="en-US" sz="2000" b="1" dirty="0">
                <a:solidFill>
                  <a:srgbClr val="0070C0"/>
                </a:solidFill>
              </a:rPr>
              <a:t> = 10249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DELETE </a:t>
            </a:r>
            <a:r>
              <a:rPr lang="en-US" sz="2000" b="1" dirty="0" smtClean="0">
                <a:solidFill>
                  <a:srgbClr val="0070C0"/>
                </a:solidFill>
              </a:rPr>
              <a:t>FROM V_CTHD </a:t>
            </a:r>
            <a:r>
              <a:rPr lang="en-US" sz="2000" b="1" dirty="0">
                <a:solidFill>
                  <a:srgbClr val="0070C0"/>
                </a:solidFill>
              </a:rPr>
              <a:t>WHERE </a:t>
            </a:r>
            <a:r>
              <a:rPr lang="en-US" sz="2000" b="1" dirty="0" err="1">
                <a:solidFill>
                  <a:srgbClr val="0070C0"/>
                </a:solidFill>
              </a:rPr>
              <a:t>SoHD</a:t>
            </a:r>
            <a:r>
              <a:rPr lang="en-US" sz="2000" b="1" dirty="0">
                <a:solidFill>
                  <a:srgbClr val="0070C0"/>
                </a:solidFill>
              </a:rPr>
              <a:t> = 10249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173898" y="3630901"/>
            <a:ext cx="10408502" cy="869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 err="1" smtClean="0"/>
              <a:t>Sau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thực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hiện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các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câu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trên</a:t>
            </a:r>
            <a:r>
              <a:rPr lang="en-US" sz="2400" b="1" dirty="0" smtClean="0"/>
              <a:t> View </a:t>
            </a:r>
            <a:r>
              <a:rPr lang="en-US" sz="2400" b="1" dirty="0" err="1" smtClean="0"/>
              <a:t>thì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bảng</a:t>
            </a:r>
            <a:r>
              <a:rPr lang="en-US" sz="2400" b="1" dirty="0" smtClean="0"/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ChiTietHoaDon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/>
              <a:t>cũng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thay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đổi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theo.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103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794D9-4E79-4562-95A5-D40A14789062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4580" y="1111966"/>
            <a:ext cx="10408502" cy="86910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 err="1" smtClean="0"/>
              <a:t>Hạn</a:t>
            </a:r>
            <a:r>
              <a:rPr lang="en-US" b="1" dirty="0" smtClean="0"/>
              <a:t> </a:t>
            </a:r>
            <a:r>
              <a:rPr lang="en-US" b="1" dirty="0" err="1" smtClean="0"/>
              <a:t>chế</a:t>
            </a:r>
            <a:r>
              <a:rPr lang="en-US" b="1" dirty="0"/>
              <a:t> </a:t>
            </a:r>
            <a:r>
              <a:rPr lang="en-US" b="1" dirty="0" err="1" smtClean="0"/>
              <a:t>của</a:t>
            </a:r>
            <a:r>
              <a:rPr lang="en-US" b="1" dirty="0" smtClean="0"/>
              <a:t> View </a:t>
            </a:r>
            <a:r>
              <a:rPr lang="en-US" b="1" dirty="0" err="1" smtClean="0"/>
              <a:t>trong</a:t>
            </a:r>
            <a:r>
              <a:rPr lang="en-US" b="1" dirty="0" smtClean="0"/>
              <a:t> </a:t>
            </a:r>
            <a:r>
              <a:rPr lang="en-US" b="1" dirty="0" err="1" smtClean="0"/>
              <a:t>phát</a:t>
            </a:r>
            <a:r>
              <a:rPr lang="en-US" b="1" dirty="0" smtClean="0"/>
              <a:t> </a:t>
            </a:r>
            <a:r>
              <a:rPr lang="en-US" b="1" dirty="0" err="1" smtClean="0"/>
              <a:t>biểu</a:t>
            </a:r>
            <a:r>
              <a:rPr lang="en-US" b="1" dirty="0" smtClean="0"/>
              <a:t> </a:t>
            </a:r>
            <a:r>
              <a:rPr lang="en-US" b="1" dirty="0" err="1" smtClean="0"/>
              <a:t>cập</a:t>
            </a:r>
            <a:r>
              <a:rPr lang="en-US" b="1" dirty="0" smtClean="0"/>
              <a:t> </a:t>
            </a:r>
            <a:r>
              <a:rPr lang="en-US" b="1" dirty="0" err="1" smtClean="0"/>
              <a:t>nhật</a:t>
            </a:r>
            <a:r>
              <a:rPr lang="en-US" b="1" dirty="0" smtClean="0"/>
              <a:t>:</a:t>
            </a:r>
            <a:endParaRPr lang="en-US" dirty="0"/>
          </a:p>
        </p:txBody>
      </p:sp>
      <p:grpSp>
        <p:nvGrpSpPr>
          <p:cNvPr id="8" name="组合 19"/>
          <p:cNvGrpSpPr/>
          <p:nvPr/>
        </p:nvGrpSpPr>
        <p:grpSpPr>
          <a:xfrm>
            <a:off x="1528974" y="232497"/>
            <a:ext cx="10242163" cy="721592"/>
            <a:chOff x="6096000" y="2068962"/>
            <a:chExt cx="12534204" cy="721592"/>
          </a:xfrm>
        </p:grpSpPr>
        <p:sp>
          <p:nvSpPr>
            <p:cNvPr id="9" name="文本框 20"/>
            <p:cNvSpPr txBox="1"/>
            <p:nvPr/>
          </p:nvSpPr>
          <p:spPr>
            <a:xfrm>
              <a:off x="6096000" y="2068962"/>
              <a:ext cx="125342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THAY ĐỔI DỮ LIỆU TRÊN TABLE NGUỒN CỦA VIEW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402498" y="1713846"/>
            <a:ext cx="10260584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400" dirty="0" smtClean="0"/>
              <a:t>Không </a:t>
            </a:r>
            <a:r>
              <a:rPr lang="vi-VN" sz="2400" dirty="0"/>
              <a:t>thể sử dụng </a:t>
            </a:r>
            <a:r>
              <a:rPr lang="vi-VN" sz="2400" dirty="0">
                <a:solidFill>
                  <a:schemeClr val="tx2"/>
                </a:solidFill>
              </a:rPr>
              <a:t>View</a:t>
            </a:r>
            <a:r>
              <a:rPr lang="vi-VN" sz="2400" dirty="0"/>
              <a:t> để </a:t>
            </a:r>
            <a:r>
              <a:rPr lang="vi-VN" sz="2400" dirty="0">
                <a:solidFill>
                  <a:srgbClr val="003399"/>
                </a:solidFill>
              </a:rPr>
              <a:t>cập nhật</a:t>
            </a:r>
            <a:r>
              <a:rPr lang="vi-VN" sz="2400" dirty="0"/>
              <a:t> dữ liệu trên </a:t>
            </a:r>
            <a:r>
              <a:rPr lang="vi-VN" sz="2400" dirty="0">
                <a:solidFill>
                  <a:schemeClr val="tx2"/>
                </a:solidFill>
              </a:rPr>
              <a:t>table</a:t>
            </a:r>
            <a:r>
              <a:rPr lang="en-US" sz="2400" dirty="0">
                <a:solidFill>
                  <a:schemeClr val="tx2"/>
                </a:solidFill>
              </a:rPr>
              <a:t>,</a:t>
            </a:r>
            <a:r>
              <a:rPr lang="vi-VN" sz="2400" dirty="0">
                <a:solidFill>
                  <a:schemeClr val="tx2"/>
                </a:solidFill>
              </a:rPr>
              <a:t> </a:t>
            </a:r>
            <a:r>
              <a:rPr lang="vi-VN" sz="2400" dirty="0"/>
              <a:t>nếu mệnh đề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3399"/>
                </a:solidFill>
              </a:rPr>
              <a:t>Select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chứa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hàm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gộp</a:t>
            </a:r>
            <a:r>
              <a:rPr lang="en-US" sz="2400" dirty="0" smtClean="0"/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cột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tính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toán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chứa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 smtClean="0"/>
              <a:t>khóa</a:t>
            </a:r>
            <a:r>
              <a:rPr lang="en-US" sz="2400" dirty="0" smtClean="0">
                <a:solidFill>
                  <a:srgbClr val="FF0000"/>
                </a:solidFill>
              </a:rPr>
              <a:t> TOP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smtClean="0">
                <a:solidFill>
                  <a:srgbClr val="FF0000"/>
                </a:solidFill>
              </a:rPr>
              <a:t>GROUP BY, DISTINCT, UNION.</a:t>
            </a:r>
            <a:endParaRPr lang="en-US" sz="2400" dirty="0">
              <a:solidFill>
                <a:srgbClr val="FF0000"/>
              </a:solidFill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 smtClean="0"/>
              <a:t>Phát</a:t>
            </a:r>
            <a:r>
              <a:rPr lang="en-US" sz="2400" dirty="0" smtClean="0"/>
              <a:t> </a:t>
            </a:r>
            <a:r>
              <a:rPr lang="en-US" sz="2400" dirty="0" err="1"/>
              <a:t>biểu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DELETE </a:t>
            </a:r>
            <a:r>
              <a:rPr lang="en-US" sz="2400" dirty="0" err="1"/>
              <a:t>chỉ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View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3399"/>
                </a:solidFill>
              </a:rPr>
              <a:t>1 table </a:t>
            </a:r>
            <a:r>
              <a:rPr lang="en-US" sz="2400" dirty="0" err="1">
                <a:solidFill>
                  <a:srgbClr val="003399"/>
                </a:solidFill>
              </a:rPr>
              <a:t>nguồn</a:t>
            </a:r>
            <a:r>
              <a:rPr lang="en-US" sz="2400" dirty="0"/>
              <a:t>.</a:t>
            </a: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400" dirty="0" smtClean="0"/>
              <a:t>Phát </a:t>
            </a:r>
            <a:r>
              <a:rPr lang="vi-VN" sz="2400" dirty="0"/>
              <a:t>biểu </a:t>
            </a:r>
            <a:r>
              <a:rPr lang="vi-VN" sz="2400" dirty="0">
                <a:solidFill>
                  <a:schemeClr val="tx2"/>
                </a:solidFill>
              </a:rPr>
              <a:t>INSERT hay UPDATE</a:t>
            </a:r>
            <a:r>
              <a:rPr lang="vi-VN" sz="2400" dirty="0"/>
              <a:t> chỉ thay đổi dữ liệu trên </a:t>
            </a:r>
            <a:r>
              <a:rPr lang="vi-VN" sz="2400" dirty="0">
                <a:solidFill>
                  <a:srgbClr val="003399"/>
                </a:solidFill>
              </a:rPr>
              <a:t>1 Table</a:t>
            </a:r>
            <a:r>
              <a:rPr lang="vi-VN" sz="2400" dirty="0"/>
              <a:t> của</a:t>
            </a:r>
            <a:r>
              <a:rPr lang="en-US" sz="2400" dirty="0"/>
              <a:t> </a:t>
            </a:r>
            <a:r>
              <a:rPr lang="vi-VN" sz="2400" dirty="0"/>
              <a:t>mệnh đề </a:t>
            </a:r>
            <a:r>
              <a:rPr lang="vi-VN" sz="2400" dirty="0">
                <a:solidFill>
                  <a:schemeClr val="tx2"/>
                </a:solidFill>
              </a:rPr>
              <a:t>From</a:t>
            </a:r>
            <a:r>
              <a:rPr lang="vi-VN" sz="2400" dirty="0" smtClean="0"/>
              <a:t>.</a:t>
            </a:r>
            <a:endParaRPr lang="en-US" sz="2400" dirty="0" smtClean="0"/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400" dirty="0"/>
              <a:t>Các thành phần xuất hiện trong danh sách chọn của câu lệnh SELECT </a:t>
            </a:r>
            <a:r>
              <a:rPr lang="vi-VN" sz="2400" dirty="0" smtClean="0"/>
              <a:t>phải</a:t>
            </a:r>
            <a:r>
              <a:rPr lang="en-US" sz="2400" dirty="0" smtClean="0"/>
              <a:t> </a:t>
            </a:r>
            <a:r>
              <a:rPr lang="vi-VN" sz="2400" dirty="0" smtClean="0"/>
              <a:t>là </a:t>
            </a:r>
            <a:r>
              <a:rPr lang="vi-VN" sz="2400" dirty="0"/>
              <a:t>các cột trong các bảng cơ </a:t>
            </a:r>
            <a:r>
              <a:rPr lang="vi-VN" sz="2400" dirty="0" smtClean="0"/>
              <a:t>sở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658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794D9-4E79-4562-95A5-D40A14789062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4580" y="1111966"/>
            <a:ext cx="10408502" cy="86910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 err="1" smtClean="0"/>
              <a:t>Hạn</a:t>
            </a:r>
            <a:r>
              <a:rPr lang="en-US" b="1" dirty="0" smtClean="0"/>
              <a:t> </a:t>
            </a:r>
            <a:r>
              <a:rPr lang="en-US" b="1" dirty="0" err="1" smtClean="0"/>
              <a:t>chế</a:t>
            </a:r>
            <a:r>
              <a:rPr lang="en-US" b="1" dirty="0"/>
              <a:t> </a:t>
            </a:r>
            <a:r>
              <a:rPr lang="en-US" b="1" dirty="0" err="1" smtClean="0"/>
              <a:t>của</a:t>
            </a:r>
            <a:r>
              <a:rPr lang="en-US" b="1" dirty="0" smtClean="0"/>
              <a:t> View </a:t>
            </a:r>
            <a:r>
              <a:rPr lang="en-US" b="1" dirty="0" err="1" smtClean="0"/>
              <a:t>trong</a:t>
            </a:r>
            <a:r>
              <a:rPr lang="en-US" b="1" dirty="0" smtClean="0"/>
              <a:t> </a:t>
            </a:r>
            <a:r>
              <a:rPr lang="en-US" b="1" dirty="0" err="1" smtClean="0"/>
              <a:t>phát</a:t>
            </a:r>
            <a:r>
              <a:rPr lang="en-US" b="1" dirty="0" smtClean="0"/>
              <a:t> </a:t>
            </a:r>
            <a:r>
              <a:rPr lang="en-US" b="1" dirty="0" err="1" smtClean="0"/>
              <a:t>biểu</a:t>
            </a:r>
            <a:r>
              <a:rPr lang="en-US" b="1" dirty="0" smtClean="0"/>
              <a:t> </a:t>
            </a:r>
            <a:r>
              <a:rPr lang="en-US" b="1" dirty="0" err="1" smtClean="0"/>
              <a:t>cập</a:t>
            </a:r>
            <a:r>
              <a:rPr lang="en-US" b="1" dirty="0" smtClean="0"/>
              <a:t> </a:t>
            </a:r>
            <a:r>
              <a:rPr lang="en-US" b="1" dirty="0" err="1" smtClean="0"/>
              <a:t>nhật</a:t>
            </a:r>
            <a:r>
              <a:rPr lang="en-US" b="1" dirty="0" smtClean="0"/>
              <a:t>:</a:t>
            </a:r>
            <a:endParaRPr lang="en-US" dirty="0"/>
          </a:p>
        </p:txBody>
      </p:sp>
      <p:grpSp>
        <p:nvGrpSpPr>
          <p:cNvPr id="8" name="组合 19"/>
          <p:cNvGrpSpPr/>
          <p:nvPr/>
        </p:nvGrpSpPr>
        <p:grpSpPr>
          <a:xfrm>
            <a:off x="1528974" y="232497"/>
            <a:ext cx="10242163" cy="721592"/>
            <a:chOff x="6096000" y="2068962"/>
            <a:chExt cx="12534204" cy="721592"/>
          </a:xfrm>
        </p:grpSpPr>
        <p:sp>
          <p:nvSpPr>
            <p:cNvPr id="9" name="文本框 20"/>
            <p:cNvSpPr txBox="1"/>
            <p:nvPr/>
          </p:nvSpPr>
          <p:spPr>
            <a:xfrm>
              <a:off x="6096000" y="2068962"/>
              <a:ext cx="125342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THAY ĐỔI DỮ LIỆU TRÊN TABLE NGUỒN CỦA VIEW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254580" y="1657232"/>
            <a:ext cx="9933373" cy="412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§"/>
            </a:pPr>
            <a:r>
              <a:rPr lang="en-US" sz="2800" b="1" dirty="0" err="1" smtClean="0"/>
              <a:t>Ví</a:t>
            </a:r>
            <a:r>
              <a:rPr lang="en-US" sz="2800" b="1" dirty="0"/>
              <a:t> </a:t>
            </a:r>
            <a:r>
              <a:rPr lang="en-US" sz="2800" b="1" dirty="0" err="1" smtClean="0"/>
              <a:t>dụ</a:t>
            </a:r>
            <a:r>
              <a:rPr lang="en-US" sz="2800" b="1" dirty="0" smtClean="0"/>
              <a:t>: </a:t>
            </a:r>
            <a:r>
              <a:rPr lang="en-US" sz="2800" b="1" dirty="0" err="1" smtClean="0">
                <a:solidFill>
                  <a:srgbClr val="00B050"/>
                </a:solidFill>
              </a:rPr>
              <a:t>Thêm</a:t>
            </a:r>
            <a:r>
              <a:rPr lang="en-US" sz="2800" b="1" dirty="0" smtClean="0">
                <a:solidFill>
                  <a:srgbClr val="00B050"/>
                </a:solidFill>
              </a:rPr>
              <a:t> </a:t>
            </a:r>
            <a:r>
              <a:rPr lang="en-US" sz="2800" b="1" dirty="0" err="1" smtClean="0">
                <a:solidFill>
                  <a:srgbClr val="00B050"/>
                </a:solidFill>
              </a:rPr>
              <a:t>và</a:t>
            </a:r>
            <a:r>
              <a:rPr lang="en-US" sz="2800" b="1" dirty="0" smtClean="0">
                <a:solidFill>
                  <a:srgbClr val="00B050"/>
                </a:solidFill>
              </a:rPr>
              <a:t> </a:t>
            </a:r>
            <a:r>
              <a:rPr lang="en-US" sz="2800" b="1" dirty="0" err="1" smtClean="0">
                <a:solidFill>
                  <a:srgbClr val="00B050"/>
                </a:solidFill>
              </a:rPr>
              <a:t>Xóa</a:t>
            </a:r>
            <a:r>
              <a:rPr lang="en-US" sz="2800" b="1" dirty="0" smtClean="0">
                <a:solidFill>
                  <a:srgbClr val="00B050"/>
                </a:solidFill>
              </a:rPr>
              <a:t> </a:t>
            </a:r>
            <a:r>
              <a:rPr lang="en-US" sz="2800" b="1" dirty="0" err="1" smtClean="0">
                <a:solidFill>
                  <a:srgbClr val="00B050"/>
                </a:solidFill>
              </a:rPr>
              <a:t>được</a:t>
            </a:r>
            <a:endParaRPr lang="en-US" sz="2800" b="1" dirty="0" smtClean="0">
              <a:solidFill>
                <a:srgbClr val="00B050"/>
              </a:solidFill>
            </a:endParaRPr>
          </a:p>
          <a:p>
            <a:pPr lvl="1" eaLnBrk="1" hangingPunct="1"/>
            <a:r>
              <a:rPr lang="en-US" sz="2400" b="1" dirty="0">
                <a:solidFill>
                  <a:srgbClr val="0070C0"/>
                </a:solidFill>
              </a:rPr>
              <a:t>CREATE VIEW </a:t>
            </a:r>
            <a:r>
              <a:rPr lang="en-US" sz="2400" b="1" dirty="0" smtClean="0">
                <a:solidFill>
                  <a:srgbClr val="0070C0"/>
                </a:solidFill>
              </a:rPr>
              <a:t>V_NV1</a:t>
            </a:r>
            <a:endParaRPr lang="en-US" sz="2400" b="1" dirty="0">
              <a:solidFill>
                <a:srgbClr val="0070C0"/>
              </a:solidFill>
            </a:endParaRPr>
          </a:p>
          <a:p>
            <a:pPr lvl="1" eaLnBrk="1" hangingPunct="1"/>
            <a:r>
              <a:rPr lang="en-US" sz="2400" b="1" dirty="0" smtClean="0">
                <a:solidFill>
                  <a:srgbClr val="0070C0"/>
                </a:solidFill>
              </a:rPr>
              <a:t>AS</a:t>
            </a:r>
            <a:endParaRPr lang="en-US" sz="2400" b="1" dirty="0">
              <a:solidFill>
                <a:srgbClr val="0070C0"/>
              </a:solidFill>
            </a:endParaRPr>
          </a:p>
          <a:p>
            <a:pPr lvl="1" eaLnBrk="1" hangingPunct="1"/>
            <a:r>
              <a:rPr lang="en-US" sz="2400" b="1" dirty="0" smtClean="0">
                <a:solidFill>
                  <a:srgbClr val="0070C0"/>
                </a:solidFill>
              </a:rPr>
              <a:t>SELECT </a:t>
            </a:r>
            <a:r>
              <a:rPr lang="en-US" sz="2400" b="1" dirty="0" smtClean="0"/>
              <a:t>MANV, HOTEN, MADV </a:t>
            </a:r>
            <a:r>
              <a:rPr lang="en-US" sz="2400" b="1" dirty="0">
                <a:solidFill>
                  <a:srgbClr val="0070C0"/>
                </a:solidFill>
              </a:rPr>
              <a:t>FROM </a:t>
            </a:r>
            <a:r>
              <a:rPr lang="en-US" sz="2400" b="1" dirty="0" smtClean="0"/>
              <a:t>NHANVIEN</a:t>
            </a:r>
          </a:p>
          <a:p>
            <a:pPr lvl="1" eaLnBrk="1" hangingPunct="1"/>
            <a:r>
              <a:rPr lang="en-US" sz="2400" b="1" dirty="0" smtClean="0">
                <a:solidFill>
                  <a:srgbClr val="00B050"/>
                </a:solidFill>
              </a:rPr>
              <a:t>---</a:t>
            </a:r>
          </a:p>
          <a:p>
            <a:pPr lvl="1" eaLnBrk="1" hangingPunct="1"/>
            <a:r>
              <a:rPr lang="en-US" sz="2400" b="1" dirty="0">
                <a:solidFill>
                  <a:srgbClr val="0070C0"/>
                </a:solidFill>
              </a:rPr>
              <a:t>INSERT INTO </a:t>
            </a:r>
            <a:r>
              <a:rPr lang="en-US" sz="2400" b="1" dirty="0" smtClean="0"/>
              <a:t>V_NV1 </a:t>
            </a:r>
            <a:r>
              <a:rPr lang="en-US" sz="2400" b="1" dirty="0" smtClean="0">
                <a:solidFill>
                  <a:srgbClr val="0070C0"/>
                </a:solidFill>
              </a:rPr>
              <a:t>VALUES</a:t>
            </a:r>
            <a:r>
              <a:rPr lang="en-US" sz="2400" b="1" dirty="0" smtClean="0"/>
              <a:t> (</a:t>
            </a:r>
            <a:r>
              <a:rPr lang="en-US" sz="2400" b="1" dirty="0"/>
              <a:t>'NV04</a:t>
            </a:r>
            <a:r>
              <a:rPr lang="en-US" sz="2400" b="1" dirty="0" smtClean="0"/>
              <a:t>', 'Le </a:t>
            </a:r>
            <a:r>
              <a:rPr lang="en-US" sz="2400" b="1" dirty="0" err="1" smtClean="0"/>
              <a:t>Thi</a:t>
            </a:r>
            <a:r>
              <a:rPr lang="en-US" sz="2400" b="1" dirty="0" smtClean="0"/>
              <a:t> D', 1)</a:t>
            </a:r>
          </a:p>
          <a:p>
            <a:pPr lvl="1" eaLnBrk="1" hangingPunct="1"/>
            <a:r>
              <a:rPr lang="en-US" sz="2400" b="1" dirty="0">
                <a:solidFill>
                  <a:srgbClr val="0070C0"/>
                </a:solidFill>
              </a:rPr>
              <a:t>DELETE FROM </a:t>
            </a:r>
            <a:r>
              <a:rPr lang="en-US" sz="2400" b="1" dirty="0" smtClean="0"/>
              <a:t>V_NV1</a:t>
            </a:r>
            <a:r>
              <a:rPr lang="en-US" sz="2400" b="1" dirty="0" smtClean="0">
                <a:solidFill>
                  <a:srgbClr val="0070C0"/>
                </a:solidFill>
              </a:rPr>
              <a:t> WHERE </a:t>
            </a:r>
            <a:r>
              <a:rPr lang="en-US" sz="2400" b="1" dirty="0" smtClean="0"/>
              <a:t>MANV=</a:t>
            </a:r>
            <a:r>
              <a:rPr lang="en-US" sz="2400" b="1" dirty="0"/>
              <a:t>'NV04'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 smtClean="0"/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vi-V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53" y="4532958"/>
            <a:ext cx="6877447" cy="15216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60153" y="5740933"/>
            <a:ext cx="6877447" cy="31369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254580" y="5889812"/>
            <a:ext cx="8561773" cy="134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63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794D9-4E79-4562-95A5-D40A14789062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4580" y="1111966"/>
            <a:ext cx="10408502" cy="86910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 err="1" smtClean="0"/>
              <a:t>Hạn</a:t>
            </a:r>
            <a:r>
              <a:rPr lang="en-US" b="1" dirty="0" smtClean="0"/>
              <a:t> </a:t>
            </a:r>
            <a:r>
              <a:rPr lang="en-US" b="1" dirty="0" err="1" smtClean="0"/>
              <a:t>chế</a:t>
            </a:r>
            <a:r>
              <a:rPr lang="en-US" b="1" dirty="0"/>
              <a:t> </a:t>
            </a:r>
            <a:r>
              <a:rPr lang="en-US" b="1" dirty="0" err="1" smtClean="0"/>
              <a:t>của</a:t>
            </a:r>
            <a:r>
              <a:rPr lang="en-US" b="1" dirty="0" smtClean="0"/>
              <a:t> View </a:t>
            </a:r>
            <a:r>
              <a:rPr lang="en-US" b="1" dirty="0" err="1" smtClean="0"/>
              <a:t>trong</a:t>
            </a:r>
            <a:r>
              <a:rPr lang="en-US" b="1" dirty="0" smtClean="0"/>
              <a:t> </a:t>
            </a:r>
            <a:r>
              <a:rPr lang="en-US" b="1" dirty="0" err="1" smtClean="0"/>
              <a:t>phát</a:t>
            </a:r>
            <a:r>
              <a:rPr lang="en-US" b="1" dirty="0" smtClean="0"/>
              <a:t> </a:t>
            </a:r>
            <a:r>
              <a:rPr lang="en-US" b="1" dirty="0" err="1" smtClean="0"/>
              <a:t>biểu</a:t>
            </a:r>
            <a:r>
              <a:rPr lang="en-US" b="1" dirty="0" smtClean="0"/>
              <a:t> </a:t>
            </a:r>
            <a:r>
              <a:rPr lang="en-US" b="1" dirty="0" err="1" smtClean="0"/>
              <a:t>cập</a:t>
            </a:r>
            <a:r>
              <a:rPr lang="en-US" b="1" dirty="0" smtClean="0"/>
              <a:t> </a:t>
            </a:r>
            <a:r>
              <a:rPr lang="en-US" b="1" dirty="0" err="1" smtClean="0"/>
              <a:t>nhật</a:t>
            </a:r>
            <a:r>
              <a:rPr lang="en-US" b="1" dirty="0" smtClean="0"/>
              <a:t>:</a:t>
            </a:r>
            <a:endParaRPr lang="en-US" dirty="0"/>
          </a:p>
        </p:txBody>
      </p:sp>
      <p:grpSp>
        <p:nvGrpSpPr>
          <p:cNvPr id="8" name="组合 19"/>
          <p:cNvGrpSpPr/>
          <p:nvPr/>
        </p:nvGrpSpPr>
        <p:grpSpPr>
          <a:xfrm>
            <a:off x="1528974" y="232497"/>
            <a:ext cx="10242163" cy="721592"/>
            <a:chOff x="6096000" y="2068962"/>
            <a:chExt cx="12534204" cy="721592"/>
          </a:xfrm>
        </p:grpSpPr>
        <p:sp>
          <p:nvSpPr>
            <p:cNvPr id="9" name="文本框 20"/>
            <p:cNvSpPr txBox="1"/>
            <p:nvPr/>
          </p:nvSpPr>
          <p:spPr>
            <a:xfrm>
              <a:off x="6096000" y="2068962"/>
              <a:ext cx="125342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THAY ĐỔI DỮ LIỆU TRÊN TABLE NGUỒN CỦA VIEW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254580" y="1657232"/>
            <a:ext cx="9933373" cy="634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§"/>
            </a:pPr>
            <a:r>
              <a:rPr lang="en-US" sz="2800" b="1" dirty="0" err="1" smtClean="0"/>
              <a:t>Ví</a:t>
            </a:r>
            <a:r>
              <a:rPr lang="en-US" sz="2800" b="1" dirty="0"/>
              <a:t> </a:t>
            </a:r>
            <a:r>
              <a:rPr lang="en-US" sz="2800" b="1" dirty="0" err="1" smtClean="0"/>
              <a:t>dụ</a:t>
            </a:r>
            <a:r>
              <a:rPr lang="en-US" sz="2800" b="1" dirty="0" smtClean="0"/>
              <a:t>: </a:t>
            </a:r>
            <a:r>
              <a:rPr lang="en-US" sz="2800" b="1" dirty="0" err="1" smtClean="0">
                <a:solidFill>
                  <a:srgbClr val="00B050"/>
                </a:solidFill>
              </a:rPr>
              <a:t>Thêm</a:t>
            </a:r>
            <a:r>
              <a:rPr lang="en-US" sz="2800" b="1" dirty="0" smtClean="0">
                <a:solidFill>
                  <a:srgbClr val="00B050"/>
                </a:solidFill>
              </a:rPr>
              <a:t> </a:t>
            </a:r>
            <a:r>
              <a:rPr lang="en-US" sz="2800" b="1" dirty="0" err="1" smtClean="0">
                <a:solidFill>
                  <a:srgbClr val="00B050"/>
                </a:solidFill>
              </a:rPr>
              <a:t>không</a:t>
            </a:r>
            <a:r>
              <a:rPr lang="en-US" sz="2800" b="1" dirty="0" smtClean="0">
                <a:solidFill>
                  <a:srgbClr val="00B050"/>
                </a:solidFill>
              </a:rPr>
              <a:t> </a:t>
            </a:r>
            <a:r>
              <a:rPr lang="en-US" sz="2800" b="1" dirty="0" err="1" smtClean="0">
                <a:solidFill>
                  <a:srgbClr val="00B050"/>
                </a:solidFill>
              </a:rPr>
              <a:t>được</a:t>
            </a:r>
            <a:r>
              <a:rPr lang="en-US" sz="2800" b="1" dirty="0" smtClean="0">
                <a:solidFill>
                  <a:srgbClr val="00B050"/>
                </a:solidFill>
              </a:rPr>
              <a:t>, </a:t>
            </a:r>
            <a:r>
              <a:rPr lang="en-US" sz="2800" b="1" dirty="0" err="1" smtClean="0">
                <a:solidFill>
                  <a:srgbClr val="00B050"/>
                </a:solidFill>
              </a:rPr>
              <a:t>Cập</a:t>
            </a:r>
            <a:r>
              <a:rPr lang="en-US" sz="2800" b="1" dirty="0" smtClean="0">
                <a:solidFill>
                  <a:srgbClr val="00B050"/>
                </a:solidFill>
              </a:rPr>
              <a:t> </a:t>
            </a:r>
            <a:r>
              <a:rPr lang="en-US" sz="2800" b="1" dirty="0" err="1" smtClean="0">
                <a:solidFill>
                  <a:srgbClr val="00B050"/>
                </a:solidFill>
              </a:rPr>
              <a:t>nhật</a:t>
            </a:r>
            <a:r>
              <a:rPr lang="en-US" sz="2800" b="1" dirty="0" smtClean="0">
                <a:solidFill>
                  <a:srgbClr val="00B050"/>
                </a:solidFill>
              </a:rPr>
              <a:t> </a:t>
            </a:r>
            <a:r>
              <a:rPr lang="en-US" sz="2800" b="1" dirty="0" err="1" smtClean="0">
                <a:solidFill>
                  <a:srgbClr val="00B050"/>
                </a:solidFill>
              </a:rPr>
              <a:t>và</a:t>
            </a:r>
            <a:r>
              <a:rPr lang="en-US" sz="2800" b="1" dirty="0" smtClean="0">
                <a:solidFill>
                  <a:srgbClr val="00B050"/>
                </a:solidFill>
              </a:rPr>
              <a:t> </a:t>
            </a:r>
            <a:r>
              <a:rPr lang="en-US" sz="2800" b="1" dirty="0" err="1" smtClean="0">
                <a:solidFill>
                  <a:srgbClr val="00B050"/>
                </a:solidFill>
              </a:rPr>
              <a:t>Xóa</a:t>
            </a:r>
            <a:r>
              <a:rPr lang="en-US" sz="2800" b="1" dirty="0" smtClean="0">
                <a:solidFill>
                  <a:srgbClr val="00B050"/>
                </a:solidFill>
              </a:rPr>
              <a:t> </a:t>
            </a:r>
            <a:r>
              <a:rPr lang="en-US" sz="2800" b="1" dirty="0" err="1" smtClean="0">
                <a:solidFill>
                  <a:srgbClr val="00B050"/>
                </a:solidFill>
              </a:rPr>
              <a:t>được</a:t>
            </a:r>
            <a:endParaRPr lang="en-US" sz="2800" b="1" dirty="0" smtClean="0">
              <a:solidFill>
                <a:srgbClr val="00B050"/>
              </a:solidFill>
            </a:endParaRPr>
          </a:p>
          <a:p>
            <a:pPr lvl="1" eaLnBrk="1" hangingPunct="1"/>
            <a:r>
              <a:rPr lang="en-US" sz="2400" b="1" dirty="0">
                <a:solidFill>
                  <a:srgbClr val="0070C0"/>
                </a:solidFill>
              </a:rPr>
              <a:t>CREATE VIEW </a:t>
            </a:r>
            <a:r>
              <a:rPr lang="en-US" sz="2400" b="1" dirty="0" smtClean="0">
                <a:solidFill>
                  <a:srgbClr val="0070C0"/>
                </a:solidFill>
              </a:rPr>
              <a:t>V_NV2</a:t>
            </a:r>
          </a:p>
          <a:p>
            <a:pPr lvl="1" eaLnBrk="1" hangingPunct="1"/>
            <a:r>
              <a:rPr lang="en-US" sz="2400" b="1" dirty="0" smtClean="0">
                <a:solidFill>
                  <a:srgbClr val="0070C0"/>
                </a:solidFill>
              </a:rPr>
              <a:t>AS</a:t>
            </a:r>
            <a:r>
              <a:rPr lang="en-US" sz="2400" b="1" dirty="0">
                <a:solidFill>
                  <a:srgbClr val="0070C0"/>
                </a:solidFill>
              </a:rPr>
              <a:t/>
            </a: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SELECT </a:t>
            </a:r>
            <a:r>
              <a:rPr lang="en-US" sz="2400" b="1" dirty="0" smtClean="0"/>
              <a:t>MANV, HOTEN,</a:t>
            </a:r>
            <a:r>
              <a:rPr lang="en-US" sz="2400" b="1" dirty="0" smtClean="0">
                <a:solidFill>
                  <a:srgbClr val="FF0000"/>
                </a:solidFill>
              </a:rPr>
              <a:t>YEAR</a:t>
            </a:r>
            <a:r>
              <a:rPr lang="en-US" sz="2400" b="1" dirty="0" smtClean="0"/>
              <a:t>(NGAYSINH) NAMSINH,MADV</a:t>
            </a:r>
            <a:r>
              <a:rPr lang="en-US" sz="2400" b="1" dirty="0">
                <a:solidFill>
                  <a:srgbClr val="0070C0"/>
                </a:solidFill>
              </a:rPr>
              <a:t/>
            </a: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FROM </a:t>
            </a:r>
            <a:r>
              <a:rPr lang="en-US" sz="2400" b="1" dirty="0" smtClean="0"/>
              <a:t>NHANVIEN</a:t>
            </a:r>
            <a:endParaRPr lang="en-US" sz="2400" dirty="0" smtClean="0"/>
          </a:p>
          <a:p>
            <a:pPr lvl="1" eaLnBrk="1" hangingPunct="1"/>
            <a:r>
              <a:rPr lang="en-US" sz="2400" b="1" dirty="0" smtClean="0">
                <a:solidFill>
                  <a:srgbClr val="00B050"/>
                </a:solidFill>
              </a:rPr>
              <a:t>---</a:t>
            </a:r>
          </a:p>
          <a:p>
            <a:pPr lvl="1" eaLnBrk="1" hangingPunct="1"/>
            <a:endParaRPr lang="en-US" sz="2400" b="1" dirty="0" smtClean="0">
              <a:solidFill>
                <a:srgbClr val="00B050"/>
              </a:solidFill>
            </a:endParaRPr>
          </a:p>
          <a:p>
            <a:pPr lvl="1" eaLnBrk="1" hangingPunct="1"/>
            <a:r>
              <a:rPr lang="en-US" sz="2400" b="1" dirty="0">
                <a:solidFill>
                  <a:srgbClr val="0070C0"/>
                </a:solidFill>
              </a:rPr>
              <a:t>INSERT INTO </a:t>
            </a:r>
            <a:r>
              <a:rPr lang="en-US" sz="2400" b="1" dirty="0" smtClean="0"/>
              <a:t>V_NV2 </a:t>
            </a:r>
            <a:r>
              <a:rPr lang="en-US" sz="2400" b="1" dirty="0" smtClean="0">
                <a:solidFill>
                  <a:srgbClr val="0070C0"/>
                </a:solidFill>
              </a:rPr>
              <a:t>VALUES</a:t>
            </a:r>
            <a:r>
              <a:rPr lang="en-US" sz="2400" b="1" dirty="0" smtClean="0"/>
              <a:t> ('NV05', ‘</a:t>
            </a:r>
            <a:r>
              <a:rPr lang="en-US" sz="2400" b="1" dirty="0" err="1" smtClean="0"/>
              <a:t>Chau</a:t>
            </a:r>
            <a:r>
              <a:rPr lang="en-US" sz="2400" b="1" dirty="0" smtClean="0"/>
              <a:t> Ly’, 1)</a:t>
            </a:r>
          </a:p>
          <a:p>
            <a:pPr lvl="1" eaLnBrk="1" hangingPunct="1"/>
            <a:endParaRPr lang="en-US" sz="2400" b="1" dirty="0" smtClean="0"/>
          </a:p>
          <a:p>
            <a:pPr lvl="1" eaLnBrk="1" hangingPunct="1"/>
            <a:r>
              <a:rPr lang="en-US" sz="2400" b="1" dirty="0">
                <a:solidFill>
                  <a:srgbClr val="0070C0"/>
                </a:solidFill>
              </a:rPr>
              <a:t>UPDATE </a:t>
            </a:r>
            <a:r>
              <a:rPr lang="en-US" sz="2400" b="1" dirty="0" smtClean="0"/>
              <a:t>V_NV2</a:t>
            </a: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SET </a:t>
            </a:r>
            <a:r>
              <a:rPr lang="en-US" sz="2400" b="1" dirty="0" smtClean="0"/>
              <a:t>HOTEN=</a:t>
            </a:r>
            <a:r>
              <a:rPr lang="en-US" sz="2400" b="1" dirty="0"/>
              <a:t>'Le </a:t>
            </a:r>
            <a:r>
              <a:rPr lang="en-US" sz="2400" b="1" dirty="0" err="1"/>
              <a:t>Thi</a:t>
            </a:r>
            <a:r>
              <a:rPr lang="en-US" sz="2400" b="1" dirty="0"/>
              <a:t> X'</a:t>
            </a:r>
            <a:r>
              <a:rPr lang="en-US" sz="2400" b="1" dirty="0">
                <a:solidFill>
                  <a:srgbClr val="0070C0"/>
                </a:solidFill>
              </a:rPr>
              <a:t> WHERE </a:t>
            </a:r>
            <a:r>
              <a:rPr lang="en-US" sz="2400" b="1" dirty="0" smtClean="0"/>
              <a:t>MANV='NV04‘</a:t>
            </a:r>
          </a:p>
          <a:p>
            <a:pPr lvl="1" eaLnBrk="1" hangingPunct="1"/>
            <a:r>
              <a:rPr lang="en-US" sz="2400" b="1" dirty="0" smtClean="0"/>
              <a:t> </a:t>
            </a:r>
          </a:p>
          <a:p>
            <a:pPr lvl="1" eaLnBrk="1" hangingPunct="1"/>
            <a:r>
              <a:rPr lang="en-US" sz="2400" b="1" dirty="0">
                <a:solidFill>
                  <a:srgbClr val="0070C0"/>
                </a:solidFill>
              </a:rPr>
              <a:t>D</a:t>
            </a:r>
            <a:r>
              <a:rPr lang="en-US" sz="2400" b="1" dirty="0" smtClean="0">
                <a:solidFill>
                  <a:srgbClr val="0070C0"/>
                </a:solidFill>
              </a:rPr>
              <a:t>ELETE </a:t>
            </a:r>
            <a:r>
              <a:rPr lang="en-US" sz="2400" b="1" dirty="0">
                <a:solidFill>
                  <a:srgbClr val="0070C0"/>
                </a:solidFill>
              </a:rPr>
              <a:t>FROM </a:t>
            </a:r>
            <a:r>
              <a:rPr lang="en-US" sz="2400" b="1" dirty="0" smtClean="0"/>
              <a:t>V_NV2</a:t>
            </a: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WHERE </a:t>
            </a:r>
            <a:r>
              <a:rPr lang="en-US" sz="2400" b="1" dirty="0" smtClean="0"/>
              <a:t>MANV='NV04</a:t>
            </a:r>
            <a:r>
              <a:rPr lang="en-US" sz="2400" b="1" dirty="0"/>
              <a:t>'</a:t>
            </a:r>
            <a:br>
              <a:rPr lang="en-US" sz="2400" b="1" dirty="0"/>
            </a:br>
            <a:r>
              <a:rPr lang="en-US" sz="2400" b="1" dirty="0">
                <a:solidFill>
                  <a:srgbClr val="0070C0"/>
                </a:solidFill>
              </a:rPr>
              <a:t/>
            </a: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 </a:t>
            </a:r>
            <a:br>
              <a:rPr lang="en-US" sz="2400" b="1" dirty="0">
                <a:solidFill>
                  <a:srgbClr val="0070C0"/>
                </a:solidFill>
              </a:rPr>
            </a:br>
            <a:endParaRPr lang="en-US" sz="2400" b="1" dirty="0">
              <a:solidFill>
                <a:srgbClr val="0070C0"/>
              </a:solidFill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417430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794D9-4E79-4562-95A5-D40A14789062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73898" y="1135762"/>
            <a:ext cx="10408502" cy="86910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 err="1" smtClean="0"/>
              <a:t>Hạn</a:t>
            </a:r>
            <a:r>
              <a:rPr lang="en-US" b="1" dirty="0" smtClean="0"/>
              <a:t> </a:t>
            </a:r>
            <a:r>
              <a:rPr lang="en-US" b="1" dirty="0" err="1" smtClean="0"/>
              <a:t>chế</a:t>
            </a:r>
            <a:r>
              <a:rPr lang="en-US" b="1" dirty="0"/>
              <a:t> </a:t>
            </a:r>
            <a:r>
              <a:rPr lang="en-US" b="1" dirty="0" err="1" smtClean="0"/>
              <a:t>của</a:t>
            </a:r>
            <a:r>
              <a:rPr lang="en-US" b="1" dirty="0" smtClean="0"/>
              <a:t> View </a:t>
            </a:r>
            <a:r>
              <a:rPr lang="en-US" b="1" dirty="0" err="1" smtClean="0"/>
              <a:t>trong</a:t>
            </a:r>
            <a:r>
              <a:rPr lang="en-US" b="1" dirty="0" smtClean="0"/>
              <a:t> </a:t>
            </a:r>
            <a:r>
              <a:rPr lang="en-US" b="1" dirty="0" err="1" smtClean="0"/>
              <a:t>phát</a:t>
            </a:r>
            <a:r>
              <a:rPr lang="en-US" b="1" dirty="0" smtClean="0"/>
              <a:t> </a:t>
            </a:r>
            <a:r>
              <a:rPr lang="en-US" b="1" dirty="0" err="1" smtClean="0"/>
              <a:t>biểu</a:t>
            </a:r>
            <a:r>
              <a:rPr lang="en-US" b="1" dirty="0" smtClean="0"/>
              <a:t> </a:t>
            </a:r>
            <a:r>
              <a:rPr lang="en-US" b="1" dirty="0" err="1" smtClean="0"/>
              <a:t>cập</a:t>
            </a:r>
            <a:r>
              <a:rPr lang="en-US" b="1" dirty="0" smtClean="0"/>
              <a:t> </a:t>
            </a:r>
            <a:r>
              <a:rPr lang="en-US" b="1" dirty="0" err="1" smtClean="0"/>
              <a:t>nhật</a:t>
            </a:r>
            <a:r>
              <a:rPr lang="en-US" b="1" dirty="0" smtClean="0"/>
              <a:t>:</a:t>
            </a:r>
            <a:endParaRPr lang="en-US" dirty="0"/>
          </a:p>
        </p:txBody>
      </p:sp>
      <p:grpSp>
        <p:nvGrpSpPr>
          <p:cNvPr id="8" name="组合 19"/>
          <p:cNvGrpSpPr/>
          <p:nvPr/>
        </p:nvGrpSpPr>
        <p:grpSpPr>
          <a:xfrm>
            <a:off x="1528974" y="232497"/>
            <a:ext cx="10242163" cy="721592"/>
            <a:chOff x="6096000" y="2068962"/>
            <a:chExt cx="12534204" cy="721592"/>
          </a:xfrm>
        </p:grpSpPr>
        <p:sp>
          <p:nvSpPr>
            <p:cNvPr id="9" name="文本框 20"/>
            <p:cNvSpPr txBox="1"/>
            <p:nvPr/>
          </p:nvSpPr>
          <p:spPr>
            <a:xfrm>
              <a:off x="6096000" y="2068962"/>
              <a:ext cx="125342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THAY ĐỔI DỮ LIỆU TRÊN TABLE NGUỒN CỦA VIEW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81909" y="1570316"/>
            <a:ext cx="11910091" cy="523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§"/>
            </a:pPr>
            <a:r>
              <a:rPr lang="en-US" sz="2800" b="1" dirty="0" err="1" smtClean="0"/>
              <a:t>Ví</a:t>
            </a:r>
            <a:r>
              <a:rPr lang="en-US" sz="2800" b="1" dirty="0"/>
              <a:t> </a:t>
            </a:r>
            <a:r>
              <a:rPr lang="en-US" sz="2800" b="1" dirty="0" err="1" smtClean="0"/>
              <a:t>dụ</a:t>
            </a:r>
            <a:r>
              <a:rPr lang="en-US" sz="2800" b="1" dirty="0" smtClean="0"/>
              <a:t>: </a:t>
            </a:r>
            <a:r>
              <a:rPr lang="en-US" sz="2400" dirty="0" err="1" smtClean="0">
                <a:solidFill>
                  <a:srgbClr val="00B050"/>
                </a:solidFill>
              </a:rPr>
              <a:t>Thêm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</a:rPr>
              <a:t>và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</a:rPr>
              <a:t>Cập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</a:rPr>
              <a:t>nhật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</a:rPr>
              <a:t>được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</a:rPr>
              <a:t>nếu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vi-VN" sz="2400" dirty="0" smtClean="0">
                <a:solidFill>
                  <a:srgbClr val="00B050"/>
                </a:solidFill>
              </a:rPr>
              <a:t>chỉ </a:t>
            </a:r>
            <a:r>
              <a:rPr lang="vi-VN" sz="2400" dirty="0">
                <a:solidFill>
                  <a:srgbClr val="00B050"/>
                </a:solidFill>
              </a:rPr>
              <a:t>có </a:t>
            </a:r>
            <a:r>
              <a:rPr lang="vi-VN" sz="2400" b="1" u="sng" dirty="0">
                <a:solidFill>
                  <a:srgbClr val="00B050"/>
                </a:solidFill>
              </a:rPr>
              <a:t>tác động đến đúng một bảng cơ </a:t>
            </a:r>
            <a:r>
              <a:rPr lang="vi-VN" sz="2400" b="1" u="sng" dirty="0" smtClean="0">
                <a:solidFill>
                  <a:srgbClr val="00B050"/>
                </a:solidFill>
              </a:rPr>
              <a:t>sở</a:t>
            </a:r>
            <a:r>
              <a:rPr lang="en-US" sz="2400" dirty="0" smtClean="0">
                <a:solidFill>
                  <a:srgbClr val="00B050"/>
                </a:solidFill>
              </a:rPr>
              <a:t>, </a:t>
            </a:r>
            <a:r>
              <a:rPr lang="en-US" sz="2400" dirty="0" err="1" smtClean="0">
                <a:solidFill>
                  <a:srgbClr val="00B050"/>
                </a:solidFill>
              </a:rPr>
              <a:t>Xóa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</a:rPr>
              <a:t>không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</a:rPr>
              <a:t>được</a:t>
            </a:r>
            <a:r>
              <a:rPr lang="en-US" sz="2400" dirty="0" smtClean="0">
                <a:solidFill>
                  <a:srgbClr val="00B050"/>
                </a:solidFill>
              </a:rPr>
              <a:t>.</a:t>
            </a:r>
            <a:endParaRPr lang="en-US" sz="2400" dirty="0" smtClean="0"/>
          </a:p>
          <a:p>
            <a:pPr eaLnBrk="1" hangingPunct="1"/>
            <a:r>
              <a:rPr lang="en-US" sz="2200" b="1" dirty="0" smtClean="0">
                <a:solidFill>
                  <a:srgbClr val="0070C0"/>
                </a:solidFill>
              </a:rPr>
              <a:t>CREATE </a:t>
            </a:r>
            <a:r>
              <a:rPr lang="en-US" sz="2200" b="1" dirty="0">
                <a:solidFill>
                  <a:srgbClr val="0070C0"/>
                </a:solidFill>
              </a:rPr>
              <a:t>VIEW </a:t>
            </a:r>
            <a:r>
              <a:rPr lang="en-US" sz="2200" b="1" dirty="0" smtClean="0">
                <a:solidFill>
                  <a:srgbClr val="0070C0"/>
                </a:solidFill>
              </a:rPr>
              <a:t>V_NV3</a:t>
            </a:r>
          </a:p>
          <a:p>
            <a:r>
              <a:rPr lang="en-US" sz="2200" b="1" dirty="0" smtClean="0">
                <a:solidFill>
                  <a:srgbClr val="0070C0"/>
                </a:solidFill>
              </a:rPr>
              <a:t>AS</a:t>
            </a:r>
            <a:r>
              <a:rPr lang="en-US" sz="2200" b="1" dirty="0">
                <a:solidFill>
                  <a:srgbClr val="0070C0"/>
                </a:solidFill>
              </a:rPr>
              <a:t/>
            </a:r>
            <a:br>
              <a:rPr lang="en-US" sz="2200" b="1" dirty="0">
                <a:solidFill>
                  <a:srgbClr val="0070C0"/>
                </a:solidFill>
              </a:rPr>
            </a:br>
            <a:r>
              <a:rPr lang="en-US" sz="2200" b="1" dirty="0">
                <a:solidFill>
                  <a:srgbClr val="0070C0"/>
                </a:solidFill>
              </a:rPr>
              <a:t>SELECT </a:t>
            </a:r>
            <a:r>
              <a:rPr lang="en-US" sz="2200" b="1" dirty="0">
                <a:solidFill>
                  <a:srgbClr val="FF0000"/>
                </a:solidFill>
              </a:rPr>
              <a:t>MANV,HOTEN,NGAYSINH,DIACHI,N.MADV </a:t>
            </a:r>
            <a:r>
              <a:rPr lang="en-US" sz="2200" b="1" dirty="0" smtClean="0">
                <a:solidFill>
                  <a:srgbClr val="FF0000"/>
                </a:solidFill>
              </a:rPr>
              <a:t>NOILAMVIEC,</a:t>
            </a:r>
            <a:r>
              <a:rPr lang="en-US" sz="2200" b="1" dirty="0"/>
              <a:t> </a:t>
            </a:r>
            <a:r>
              <a:rPr lang="en-US" sz="2200" b="1" dirty="0" smtClean="0"/>
              <a:t>D.MADV,TENDV</a:t>
            </a:r>
            <a:endParaRPr lang="en-US" sz="2200" dirty="0"/>
          </a:p>
          <a:p>
            <a:r>
              <a:rPr lang="en-US" sz="2200" b="1" dirty="0">
                <a:solidFill>
                  <a:srgbClr val="0070C0"/>
                </a:solidFill>
              </a:rPr>
              <a:t>FROM </a:t>
            </a:r>
            <a:r>
              <a:rPr lang="en-US" sz="2200" b="1" dirty="0"/>
              <a:t>NHANVIEN </a:t>
            </a:r>
            <a:r>
              <a:rPr lang="en-US" sz="2200" b="1" dirty="0" smtClean="0"/>
              <a:t>N </a:t>
            </a:r>
            <a:r>
              <a:rPr lang="en-US" sz="2200" b="1" dirty="0" smtClean="0">
                <a:solidFill>
                  <a:srgbClr val="0070C0"/>
                </a:solidFill>
              </a:rPr>
              <a:t>FULL </a:t>
            </a:r>
            <a:r>
              <a:rPr lang="en-US" sz="2200" b="1" dirty="0">
                <a:solidFill>
                  <a:srgbClr val="0070C0"/>
                </a:solidFill>
              </a:rPr>
              <a:t>OUTER JOIN </a:t>
            </a:r>
            <a:r>
              <a:rPr lang="en-US" sz="2200" b="1" dirty="0" smtClean="0"/>
              <a:t>DONVI D</a:t>
            </a:r>
            <a:r>
              <a:rPr lang="en-US" sz="2200" b="1" dirty="0">
                <a:solidFill>
                  <a:srgbClr val="0070C0"/>
                </a:solidFill>
              </a:rPr>
              <a:t/>
            </a:r>
            <a:br>
              <a:rPr lang="en-US" sz="2200" b="1" dirty="0">
                <a:solidFill>
                  <a:srgbClr val="0070C0"/>
                </a:solidFill>
              </a:rPr>
            </a:br>
            <a:r>
              <a:rPr lang="en-US" sz="2200" b="1" dirty="0">
                <a:solidFill>
                  <a:srgbClr val="0070C0"/>
                </a:solidFill>
              </a:rPr>
              <a:t>ON </a:t>
            </a:r>
            <a:r>
              <a:rPr lang="en-US" sz="2200" b="1" dirty="0" smtClean="0"/>
              <a:t>N.MADV=D.MADV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 smtClean="0">
                <a:solidFill>
                  <a:srgbClr val="00B050"/>
                </a:solidFill>
              </a:rPr>
              <a:t>---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INSERT INTO </a:t>
            </a:r>
            <a:r>
              <a:rPr lang="en-US" sz="2400" b="1" dirty="0" smtClean="0"/>
              <a:t>V_NV3(MANV,HOTEN,NOILAMVIEC</a:t>
            </a:r>
            <a:r>
              <a:rPr lang="en-US" sz="2400" b="1" dirty="0"/>
              <a:t>)</a:t>
            </a:r>
            <a:r>
              <a:rPr lang="en-US" sz="2400" b="1" dirty="0">
                <a:solidFill>
                  <a:srgbClr val="0070C0"/>
                </a:solidFill>
              </a:rPr>
              <a:t> VALUES</a:t>
            </a:r>
            <a:r>
              <a:rPr lang="en-US" sz="2400" b="1" dirty="0"/>
              <a:t>('NV05','LE VAN E</a:t>
            </a:r>
            <a:r>
              <a:rPr lang="en-US" sz="2400" b="1" dirty="0" smtClean="0"/>
              <a:t>',2) </a:t>
            </a:r>
          </a:p>
          <a:p>
            <a:r>
              <a:rPr lang="en-US" sz="2400" b="1" dirty="0" smtClean="0">
                <a:solidFill>
                  <a:srgbClr val="0070C0"/>
                </a:solidFill>
              </a:rPr>
              <a:t>INSERT </a:t>
            </a:r>
            <a:r>
              <a:rPr lang="en-US" sz="2400" b="1" dirty="0">
                <a:solidFill>
                  <a:srgbClr val="0070C0"/>
                </a:solidFill>
              </a:rPr>
              <a:t>INTO </a:t>
            </a:r>
            <a:r>
              <a:rPr lang="en-US" sz="2400" b="1" dirty="0" smtClean="0"/>
              <a:t>V_NV3(MADV,TENDV</a:t>
            </a:r>
            <a:r>
              <a:rPr lang="en-US" sz="2400" b="1" dirty="0"/>
              <a:t>) </a:t>
            </a:r>
            <a:r>
              <a:rPr lang="en-US" sz="2400" b="1" dirty="0">
                <a:solidFill>
                  <a:srgbClr val="0070C0"/>
                </a:solidFill>
              </a:rPr>
              <a:t>VALUES</a:t>
            </a:r>
            <a:r>
              <a:rPr lang="en-US" sz="2400" b="1" dirty="0"/>
              <a:t>(3</a:t>
            </a:r>
            <a:r>
              <a:rPr lang="en-US" sz="2400" b="1" dirty="0" smtClean="0"/>
              <a:t>,‘PHONG KE </a:t>
            </a:r>
            <a:r>
              <a:rPr lang="en-US" sz="2400" b="1" dirty="0"/>
              <a:t>TOAN') </a:t>
            </a:r>
            <a:r>
              <a:rPr lang="en-US" sz="2400" b="1" dirty="0">
                <a:solidFill>
                  <a:srgbClr val="0070C0"/>
                </a:solidFill>
              </a:rPr>
              <a:t/>
            </a: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INSERT INTO </a:t>
            </a:r>
            <a:r>
              <a:rPr lang="en-US" sz="2400" b="1" dirty="0" smtClean="0"/>
              <a:t>V_NV3(MANV,HOTEN,NOILAMVIEC,</a:t>
            </a:r>
            <a:r>
              <a:rPr lang="en-US" sz="2400" b="1" dirty="0" smtClean="0">
                <a:solidFill>
                  <a:srgbClr val="FF0000"/>
                </a:solidFill>
              </a:rPr>
              <a:t>MADV,TENDV</a:t>
            </a:r>
            <a:r>
              <a:rPr lang="en-US" sz="2400" b="1" dirty="0"/>
              <a:t>)</a:t>
            </a:r>
            <a:br>
              <a:rPr lang="en-US" sz="2400" b="1" dirty="0"/>
            </a:br>
            <a:r>
              <a:rPr lang="en-US" sz="2400" b="1" dirty="0">
                <a:solidFill>
                  <a:srgbClr val="0070C0"/>
                </a:solidFill>
              </a:rPr>
              <a:t>VALUES</a:t>
            </a:r>
            <a:r>
              <a:rPr lang="en-US" sz="2400" b="1" dirty="0"/>
              <a:t>(</a:t>
            </a:r>
            <a:r>
              <a:rPr lang="en-US" sz="2400" b="1" dirty="0" smtClean="0"/>
              <a:t>'NV06',</a:t>
            </a:r>
            <a:r>
              <a:rPr lang="en-US" sz="2400" b="1" dirty="0"/>
              <a:t>'LE VAN </a:t>
            </a:r>
            <a:r>
              <a:rPr lang="en-US" sz="2400" b="1" dirty="0" smtClean="0"/>
              <a:t>F',2,4,'PHONG NHAN SU')</a:t>
            </a:r>
            <a:endParaRPr lang="en-US" sz="2400" b="1" dirty="0"/>
          </a:p>
          <a:p>
            <a:r>
              <a:rPr lang="en-US" sz="2400" dirty="0"/>
              <a:t/>
            </a:r>
            <a:br>
              <a:rPr lang="en-US" sz="2400" dirty="0"/>
            </a:b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164908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076969"/>
            <a:ext cx="10972800" cy="4911725"/>
          </a:xfrm>
        </p:spPr>
        <p:txBody>
          <a:bodyPr/>
          <a:lstStyle/>
          <a:p>
            <a:r>
              <a:rPr lang="en-US" b="1" dirty="0" err="1" smtClean="0"/>
              <a:t>Cú</a:t>
            </a:r>
            <a:r>
              <a:rPr lang="en-US" b="1" dirty="0" smtClean="0"/>
              <a:t> </a:t>
            </a:r>
            <a:r>
              <a:rPr lang="en-US" b="1" dirty="0" err="1" smtClean="0"/>
              <a:t>pháp</a:t>
            </a:r>
            <a:r>
              <a:rPr lang="en-US" b="1" dirty="0" smtClean="0"/>
              <a:t> </a:t>
            </a:r>
            <a:r>
              <a:rPr lang="en-US" b="1" dirty="0" err="1" smtClean="0"/>
              <a:t>đầy</a:t>
            </a:r>
            <a:r>
              <a:rPr lang="en-US" b="1" dirty="0" smtClean="0"/>
              <a:t> </a:t>
            </a:r>
            <a:r>
              <a:rPr lang="en-US" b="1" dirty="0" err="1" smtClean="0"/>
              <a:t>đủ</a:t>
            </a:r>
            <a:r>
              <a:rPr lang="en-US" b="1" dirty="0" smtClean="0"/>
              <a:t> </a:t>
            </a:r>
            <a:r>
              <a:rPr lang="en-US" b="1" dirty="0" err="1" smtClean="0"/>
              <a:t>của</a:t>
            </a:r>
            <a:r>
              <a:rPr lang="en-US" b="1" dirty="0" smtClean="0"/>
              <a:t> </a:t>
            </a:r>
            <a:r>
              <a:rPr lang="en-US" b="1" dirty="0" err="1" smtClean="0"/>
              <a:t>Khung</a:t>
            </a:r>
            <a:r>
              <a:rPr lang="en-US" b="1" dirty="0" smtClean="0"/>
              <a:t> </a:t>
            </a:r>
            <a:r>
              <a:rPr lang="en-US" b="1" dirty="0" err="1" smtClean="0"/>
              <a:t>nhìn</a:t>
            </a:r>
            <a:r>
              <a:rPr lang="en-US" b="1" dirty="0" smtClean="0"/>
              <a:t>: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 err="1" smtClean="0"/>
              <a:t>Trong</a:t>
            </a:r>
            <a:r>
              <a:rPr lang="en-US" b="1" dirty="0" smtClean="0"/>
              <a:t> </a:t>
            </a:r>
            <a:r>
              <a:rPr lang="en-US" b="1" dirty="0" err="1" smtClean="0"/>
              <a:t>đó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960516" name="Rectangle 4"/>
          <p:cNvSpPr>
            <a:spLocks noChangeArrowheads="1"/>
          </p:cNvSpPr>
          <p:nvPr/>
        </p:nvSpPr>
        <p:spPr bwMode="auto">
          <a:xfrm>
            <a:off x="2013069" y="3751730"/>
            <a:ext cx="986068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lvl="0" indent="-342900" fontAlgn="base">
              <a:buFont typeface="Wingdings" panose="05000000000000000000" pitchFamily="2" charset="2"/>
              <a:buChar char="q"/>
            </a:pPr>
            <a:r>
              <a:rPr lang="en-US" sz="2400" i="1" dirty="0" err="1"/>
              <a:t>view_name</a:t>
            </a:r>
            <a:r>
              <a:rPr lang="en-US" sz="2400" dirty="0"/>
              <a:t>: </a:t>
            </a:r>
            <a:r>
              <a:rPr lang="en-US" sz="2400" dirty="0" err="1"/>
              <a:t>tên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view </a:t>
            </a:r>
          </a:p>
          <a:p>
            <a:pPr marL="342900" lvl="0" indent="-342900" fontAlgn="base">
              <a:buFont typeface="Wingdings" panose="05000000000000000000" pitchFamily="2" charset="2"/>
              <a:buChar char="q"/>
            </a:pPr>
            <a:r>
              <a:rPr lang="en-US" sz="2400" i="1" dirty="0"/>
              <a:t>column[,…n]</a:t>
            </a:r>
            <a:r>
              <a:rPr lang="en-US" sz="2400" dirty="0"/>
              <a:t>: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 </a:t>
            </a:r>
            <a:r>
              <a:rPr lang="en-US" sz="2400" dirty="0" err="1"/>
              <a:t>tên</a:t>
            </a:r>
            <a:r>
              <a:rPr lang="en-US" sz="2400" dirty="0"/>
              <a:t> </a:t>
            </a:r>
            <a:r>
              <a:rPr lang="en-US" sz="2400" dirty="0" err="1"/>
              <a:t>cột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View </a:t>
            </a:r>
          </a:p>
          <a:p>
            <a:pPr marL="342900" lvl="0" indent="-342900" fontAlgn="base">
              <a:buFont typeface="Wingdings" panose="05000000000000000000" pitchFamily="2" charset="2"/>
              <a:buChar char="q"/>
            </a:pPr>
            <a:r>
              <a:rPr lang="en-US" sz="2400" i="1" dirty="0" err="1"/>
              <a:t>select_statement</a:t>
            </a:r>
            <a:r>
              <a:rPr lang="en-US" sz="2400" dirty="0"/>
              <a:t>: </a:t>
            </a:r>
            <a:r>
              <a:rPr lang="en-US" sz="2400" dirty="0" err="1"/>
              <a:t>mệnh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Select  </a:t>
            </a:r>
          </a:p>
          <a:p>
            <a:pPr marL="342900" indent="-342900" fontAlgn="base">
              <a:buFont typeface="Wingdings" panose="05000000000000000000" pitchFamily="2" charset="2"/>
              <a:buChar char="q"/>
            </a:pPr>
            <a:r>
              <a:rPr lang="en-US" sz="2400" dirty="0" smtClean="0"/>
              <a:t>WITH CHECK OPTION: </a:t>
            </a:r>
            <a:r>
              <a:rPr lang="en-US" sz="2400" dirty="0" err="1"/>
              <a:t>ngăn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view </a:t>
            </a:r>
            <a:r>
              <a:rPr lang="en-US" sz="2400" dirty="0" err="1"/>
              <a:t>khỏi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 </a:t>
            </a:r>
            <a:r>
              <a:rPr lang="en-US" sz="2400" dirty="0" err="1"/>
              <a:t>cập</a:t>
            </a:r>
            <a:r>
              <a:rPr lang="en-US" sz="2400" dirty="0"/>
              <a:t> </a:t>
            </a:r>
            <a:r>
              <a:rPr lang="en-US" sz="2400" dirty="0" err="1"/>
              <a:t>nhật</a:t>
            </a:r>
            <a:r>
              <a:rPr lang="en-US" sz="2400" dirty="0"/>
              <a:t> </a:t>
            </a:r>
            <a:r>
              <a:rPr lang="en-US" sz="2400" dirty="0" err="1"/>
              <a:t>nếu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làm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 </a:t>
            </a:r>
            <a:r>
              <a:rPr lang="en-US" sz="2400" dirty="0" err="1"/>
              <a:t>khiến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khỏi</a:t>
            </a:r>
            <a:r>
              <a:rPr lang="en-US" sz="2400" dirty="0"/>
              <a:t> view (</a:t>
            </a:r>
            <a:r>
              <a:rPr lang="en-US" sz="2400" dirty="0" err="1"/>
              <a:t>bảo</a:t>
            </a:r>
            <a:r>
              <a:rPr lang="en-US" sz="2400" dirty="0"/>
              <a:t> </a:t>
            </a:r>
            <a:r>
              <a:rPr lang="en-US" sz="2400" dirty="0" err="1"/>
              <a:t>đảm</a:t>
            </a:r>
            <a:r>
              <a:rPr lang="en-US" sz="2400" dirty="0"/>
              <a:t> </a:t>
            </a:r>
            <a:r>
              <a:rPr lang="en-US" sz="2400" dirty="0" err="1"/>
              <a:t>rằng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trị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sửa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/>
              <a:t>ghi</a:t>
            </a:r>
            <a:r>
              <a:rPr lang="en-US" sz="2400" dirty="0"/>
              <a:t> qua View </a:t>
            </a:r>
            <a:r>
              <a:rPr lang="en-US" sz="2400" dirty="0" err="1"/>
              <a:t>phải</a:t>
            </a:r>
            <a:r>
              <a:rPr lang="en-US" sz="2400" dirty="0"/>
              <a:t> </a:t>
            </a:r>
            <a:r>
              <a:rPr lang="en-US" sz="2400" dirty="0" err="1"/>
              <a:t>đáp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kiện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quá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smtClean="0"/>
              <a:t>View</a:t>
            </a:r>
            <a:r>
              <a:rPr lang="en-US" sz="2400" b="1" dirty="0" smtClean="0"/>
              <a:t>)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960517" name="Text Box 5"/>
          <p:cNvSpPr txBox="1">
            <a:spLocks noChangeArrowheads="1"/>
          </p:cNvSpPr>
          <p:nvPr/>
        </p:nvSpPr>
        <p:spPr bwMode="auto">
          <a:xfrm>
            <a:off x="2133600" y="1639693"/>
            <a:ext cx="726589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CREATE VIEW </a:t>
            </a:r>
            <a:r>
              <a:rPr lang="en-US" sz="2800" b="1" i="1" dirty="0" err="1"/>
              <a:t>view_name</a:t>
            </a:r>
            <a:r>
              <a:rPr lang="en-US" sz="2800" b="1" dirty="0"/>
              <a:t>[(</a:t>
            </a:r>
            <a:r>
              <a:rPr lang="en-US" sz="2800" b="1" i="1" dirty="0"/>
              <a:t>column</a:t>
            </a:r>
            <a:r>
              <a:rPr lang="en-US" sz="2800" b="1" dirty="0"/>
              <a:t>[,...</a:t>
            </a:r>
            <a:r>
              <a:rPr lang="en-US" sz="2800" b="1" i="1" dirty="0"/>
              <a:t>n</a:t>
            </a:r>
            <a:r>
              <a:rPr lang="en-US" sz="2800" b="1" dirty="0"/>
              <a:t>])] </a:t>
            </a:r>
            <a:endParaRPr lang="en-US" sz="2800" dirty="0"/>
          </a:p>
          <a:p>
            <a:r>
              <a:rPr lang="en-US" sz="2800" b="1" dirty="0"/>
              <a:t>AS </a:t>
            </a:r>
            <a:r>
              <a:rPr lang="en-US" sz="2800" b="1" i="1" dirty="0" err="1"/>
              <a:t>select_statement</a:t>
            </a:r>
            <a:r>
              <a:rPr lang="en-US" sz="2800" b="1" dirty="0"/>
              <a:t> </a:t>
            </a:r>
            <a:endParaRPr lang="en-US" sz="2800" dirty="0"/>
          </a:p>
          <a:p>
            <a:r>
              <a:rPr lang="en-US" sz="2800" b="1" dirty="0"/>
              <a:t>[ WITH CHECK OPTION ]</a:t>
            </a:r>
            <a:r>
              <a:rPr lang="en-US" sz="2800" dirty="0"/>
              <a:t> </a:t>
            </a:r>
            <a:endParaRPr lang="en-US" sz="2600" dirty="0">
              <a:solidFill>
                <a:srgbClr val="FF0000"/>
              </a:solidFill>
            </a:endParaRPr>
          </a:p>
        </p:txBody>
      </p:sp>
      <p:grpSp>
        <p:nvGrpSpPr>
          <p:cNvPr id="11" name="组合 19"/>
          <p:cNvGrpSpPr/>
          <p:nvPr/>
        </p:nvGrpSpPr>
        <p:grpSpPr>
          <a:xfrm>
            <a:off x="1528974" y="232497"/>
            <a:ext cx="10242163" cy="721592"/>
            <a:chOff x="6096000" y="2068962"/>
            <a:chExt cx="12534204" cy="721592"/>
          </a:xfrm>
        </p:grpSpPr>
        <p:sp>
          <p:nvSpPr>
            <p:cNvPr id="12" name="文本框 20"/>
            <p:cNvSpPr txBox="1"/>
            <p:nvPr/>
          </p:nvSpPr>
          <p:spPr>
            <a:xfrm>
              <a:off x="6096000" y="2068962"/>
              <a:ext cx="125342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3. THAY ĐỔI DỮ LIỆU TRÊN TABLE NGUỒN CỦA VIEW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41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23500" y="3016513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经典综艺体简" panose="02010609000101010101" pitchFamily="49" charset="-122"/>
              </a:rPr>
              <a:t>NỘI DUNG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81100" y="1342341"/>
            <a:ext cx="4948984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GIỚI THIỆU KHUNG NHÌN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81100" y="2370182"/>
            <a:ext cx="443281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CÚ PHÁP KHUNG NHÌN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116131" y="1276383"/>
            <a:ext cx="88678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094319" y="2308627"/>
            <a:ext cx="88678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02.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4094319" y="3536523"/>
            <a:ext cx="88678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03.</a:t>
            </a:r>
          </a:p>
        </p:txBody>
      </p:sp>
      <p:sp>
        <p:nvSpPr>
          <p:cNvPr id="9" name="文本框 7"/>
          <p:cNvSpPr txBox="1"/>
          <p:nvPr/>
        </p:nvSpPr>
        <p:spPr>
          <a:xfrm>
            <a:off x="4981100" y="3603758"/>
            <a:ext cx="6220299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THAY ĐỔI DỮ LIỆU TRÊN TABLE NGUỒN CỦA VIEW</a:t>
            </a:r>
          </a:p>
        </p:txBody>
      </p:sp>
      <p:sp>
        <p:nvSpPr>
          <p:cNvPr id="10" name="文本框 16"/>
          <p:cNvSpPr txBox="1"/>
          <p:nvPr/>
        </p:nvSpPr>
        <p:spPr>
          <a:xfrm>
            <a:off x="4094318" y="4935017"/>
            <a:ext cx="88678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04.</a:t>
            </a:r>
          </a:p>
        </p:txBody>
      </p:sp>
      <p:sp>
        <p:nvSpPr>
          <p:cNvPr id="11" name="文本框 7"/>
          <p:cNvSpPr txBox="1"/>
          <p:nvPr/>
        </p:nvSpPr>
        <p:spPr>
          <a:xfrm>
            <a:off x="4981099" y="4996572"/>
            <a:ext cx="702712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NGUYÊN TẮC KHI TẠO KHUNG NHÌN</a:t>
            </a:r>
          </a:p>
        </p:txBody>
      </p:sp>
    </p:spTree>
    <p:extLst>
      <p:ext uri="{BB962C8B-B14F-4D97-AF65-F5344CB8AC3E}">
        <p14:creationId xmlns:p14="http://schemas.microsoft.com/office/powerpoint/2010/main" val="407106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19"/>
          <p:cNvGrpSpPr/>
          <p:nvPr/>
        </p:nvGrpSpPr>
        <p:grpSpPr>
          <a:xfrm>
            <a:off x="1528973" y="232497"/>
            <a:ext cx="7467814" cy="721592"/>
            <a:chOff x="6096000" y="2068962"/>
            <a:chExt cx="9139003" cy="721592"/>
          </a:xfrm>
        </p:grpSpPr>
        <p:sp>
          <p:nvSpPr>
            <p:cNvPr id="9" name="文本框 20"/>
            <p:cNvSpPr txBox="1"/>
            <p:nvPr/>
          </p:nvSpPr>
          <p:spPr>
            <a:xfrm>
              <a:off x="6096000" y="2068962"/>
              <a:ext cx="91390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4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NGUYÊN TẮC KHI TẠO KHUNG NHÌN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887506" y="1166904"/>
            <a:ext cx="10694894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 eaLnBrk="1" hangingPunct="1">
              <a:buFont typeface="Wingdings" panose="05000000000000000000" pitchFamily="2" charset="2"/>
              <a:buChar char="Ø"/>
            </a:pPr>
            <a:r>
              <a:rPr lang="en-US" sz="2800" dirty="0" err="1" smtClean="0"/>
              <a:t>Tên</a:t>
            </a:r>
            <a:r>
              <a:rPr lang="en-US" sz="2800" dirty="0" smtClean="0"/>
              <a:t> </a:t>
            </a:r>
            <a:r>
              <a:rPr lang="en-US" sz="2800" dirty="0" err="1" smtClean="0"/>
              <a:t>khung</a:t>
            </a:r>
            <a:r>
              <a:rPr lang="en-US" sz="2800" dirty="0" smtClean="0"/>
              <a:t> </a:t>
            </a:r>
            <a:r>
              <a:rPr lang="en-US" sz="2800" dirty="0" err="1" smtClean="0"/>
              <a:t>nhìn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tên</a:t>
            </a:r>
            <a:r>
              <a:rPr lang="en-US" sz="2800" dirty="0" smtClean="0"/>
              <a:t> </a:t>
            </a:r>
            <a:r>
              <a:rPr lang="en-US" sz="2800" dirty="0" err="1" smtClean="0"/>
              <a:t>cột</a:t>
            </a:r>
            <a:r>
              <a:rPr lang="en-US" sz="2800" dirty="0" smtClean="0"/>
              <a:t> </a:t>
            </a:r>
            <a:r>
              <a:rPr lang="en-US" sz="2800" dirty="0" err="1" smtClean="0"/>
              <a:t>trong</a:t>
            </a:r>
            <a:r>
              <a:rPr lang="en-US" sz="2800" dirty="0" smtClean="0"/>
              <a:t> </a:t>
            </a:r>
            <a:r>
              <a:rPr lang="en-US" sz="2800" dirty="0" err="1" smtClean="0"/>
              <a:t>khung</a:t>
            </a:r>
            <a:r>
              <a:rPr lang="en-US" sz="2800" dirty="0" smtClean="0"/>
              <a:t> </a:t>
            </a:r>
            <a:r>
              <a:rPr lang="en-US" sz="2800" dirty="0" err="1" smtClean="0"/>
              <a:t>nhìn</a:t>
            </a:r>
            <a:r>
              <a:rPr lang="en-US" sz="2800" dirty="0" smtClean="0"/>
              <a:t>, </a:t>
            </a:r>
            <a:r>
              <a:rPr lang="en-US" sz="2800" dirty="0" err="1" smtClean="0"/>
              <a:t>cũng</a:t>
            </a:r>
            <a:r>
              <a:rPr lang="en-US" sz="2800" dirty="0" smtClean="0"/>
              <a:t> </a:t>
            </a:r>
            <a:r>
              <a:rPr lang="en-US" sz="2800" dirty="0" err="1" smtClean="0"/>
              <a:t>giống</a:t>
            </a:r>
            <a:r>
              <a:rPr lang="en-US" sz="2800" dirty="0" smtClean="0"/>
              <a:t> </a:t>
            </a:r>
            <a:r>
              <a:rPr lang="en-US" sz="2800" dirty="0" err="1" smtClean="0"/>
              <a:t>như</a:t>
            </a:r>
            <a:r>
              <a:rPr lang="en-US" sz="2800" dirty="0" smtClean="0"/>
              <a:t> </a:t>
            </a:r>
            <a:r>
              <a:rPr lang="en-US" sz="2800" dirty="0" err="1" smtClean="0"/>
              <a:t>bảng</a:t>
            </a:r>
            <a:r>
              <a:rPr lang="en-US" sz="2800" dirty="0" smtClean="0"/>
              <a:t> </a:t>
            </a:r>
            <a:r>
              <a:rPr lang="en-US" sz="2800" dirty="0" err="1" smtClean="0"/>
              <a:t>phải</a:t>
            </a:r>
            <a:r>
              <a:rPr lang="en-US" sz="2800" dirty="0" smtClean="0"/>
              <a:t> </a:t>
            </a:r>
            <a:r>
              <a:rPr lang="en-US" sz="2800" dirty="0" err="1" smtClean="0"/>
              <a:t>tuân</a:t>
            </a:r>
            <a:r>
              <a:rPr lang="en-US" sz="2800" dirty="0" smtClean="0"/>
              <a:t> </a:t>
            </a:r>
            <a:r>
              <a:rPr lang="en-US" sz="2800" dirty="0" err="1" smtClean="0"/>
              <a:t>theo</a:t>
            </a:r>
            <a:r>
              <a:rPr lang="en-US" sz="2800" dirty="0" smtClean="0"/>
              <a:t> </a:t>
            </a:r>
            <a:r>
              <a:rPr lang="en-US" sz="2800" dirty="0" err="1" smtClean="0"/>
              <a:t>quy</a:t>
            </a:r>
            <a:r>
              <a:rPr lang="en-US" sz="2800" dirty="0" smtClean="0"/>
              <a:t> </a:t>
            </a:r>
            <a:r>
              <a:rPr lang="en-US" sz="2800" dirty="0" err="1" smtClean="0"/>
              <a:t>tắc</a:t>
            </a:r>
            <a:r>
              <a:rPr lang="en-US" sz="2800" dirty="0" smtClean="0"/>
              <a:t> </a:t>
            </a:r>
            <a:r>
              <a:rPr lang="en-US" sz="2800" dirty="0" err="1" smtClean="0"/>
              <a:t>định</a:t>
            </a:r>
            <a:r>
              <a:rPr lang="en-US" sz="2800" dirty="0" smtClean="0"/>
              <a:t> </a:t>
            </a:r>
            <a:r>
              <a:rPr lang="en-US" sz="2800" dirty="0" err="1" smtClean="0"/>
              <a:t>danh</a:t>
            </a:r>
            <a:endParaRPr lang="en-US" sz="2800" dirty="0" smtClean="0"/>
          </a:p>
          <a:p>
            <a:pPr marL="457200" indent="-457200" eaLnBrk="1" hangingPunct="1">
              <a:buFont typeface="Wingdings" panose="05000000000000000000" pitchFamily="2" charset="2"/>
              <a:buChar char="Ø"/>
            </a:pPr>
            <a:r>
              <a:rPr lang="en-US" sz="2800" dirty="0" err="1" smtClean="0"/>
              <a:t>Không</a:t>
            </a:r>
            <a:r>
              <a:rPr lang="en-US" sz="2800" dirty="0" smtClean="0"/>
              <a:t> </a:t>
            </a:r>
            <a:r>
              <a:rPr lang="en-US" sz="2800" dirty="0" err="1" smtClean="0"/>
              <a:t>thể</a:t>
            </a:r>
            <a:r>
              <a:rPr lang="en-US" sz="2800" dirty="0" smtClean="0"/>
              <a:t> </a:t>
            </a:r>
            <a:r>
              <a:rPr lang="en-US" sz="2800" dirty="0" err="1" smtClean="0"/>
              <a:t>quy</a:t>
            </a:r>
            <a:r>
              <a:rPr lang="en-US" sz="2800" dirty="0" smtClean="0"/>
              <a:t> </a:t>
            </a:r>
            <a:r>
              <a:rPr lang="en-US" sz="2800" dirty="0" err="1" smtClean="0"/>
              <a:t>định</a:t>
            </a:r>
            <a:r>
              <a:rPr lang="en-US" sz="2800" dirty="0" smtClean="0"/>
              <a:t> </a:t>
            </a:r>
            <a:r>
              <a:rPr lang="en-US" sz="2800" dirty="0" err="1" smtClean="0"/>
              <a:t>ràng</a:t>
            </a:r>
            <a:r>
              <a:rPr lang="en-US" sz="2800" dirty="0" smtClean="0"/>
              <a:t> </a:t>
            </a:r>
            <a:r>
              <a:rPr lang="en-US" sz="2800" dirty="0" err="1" smtClean="0"/>
              <a:t>buộc</a:t>
            </a:r>
            <a:r>
              <a:rPr lang="en-US" sz="2800" dirty="0" smtClean="0"/>
              <a:t> </a:t>
            </a:r>
            <a:r>
              <a:rPr lang="en-US" sz="2800" dirty="0" err="1" smtClean="0"/>
              <a:t>hoặc</a:t>
            </a:r>
            <a:r>
              <a:rPr lang="en-US" sz="2800" dirty="0" smtClean="0"/>
              <a:t> </a:t>
            </a:r>
            <a:r>
              <a:rPr lang="en-US" sz="2800" dirty="0" err="1" smtClean="0"/>
              <a:t>tạo</a:t>
            </a:r>
            <a:r>
              <a:rPr lang="en-US" sz="2800" dirty="0" smtClean="0"/>
              <a:t> </a:t>
            </a:r>
            <a:r>
              <a:rPr lang="en-US" sz="2800" dirty="0" err="1" smtClean="0"/>
              <a:t>chỉ</a:t>
            </a:r>
            <a:r>
              <a:rPr lang="en-US" sz="2800" dirty="0" smtClean="0"/>
              <a:t> </a:t>
            </a:r>
            <a:r>
              <a:rPr lang="en-US" sz="2800" dirty="0" err="1" smtClean="0"/>
              <a:t>mục</a:t>
            </a:r>
            <a:r>
              <a:rPr lang="en-US" sz="2800" dirty="0" smtClean="0"/>
              <a:t> </a:t>
            </a:r>
            <a:r>
              <a:rPr lang="en-US" sz="2800" dirty="0" err="1" smtClean="0"/>
              <a:t>cho</a:t>
            </a:r>
            <a:r>
              <a:rPr lang="en-US" sz="2800" dirty="0" smtClean="0"/>
              <a:t> </a:t>
            </a:r>
            <a:r>
              <a:rPr lang="en-US" sz="2800" dirty="0" err="1" smtClean="0"/>
              <a:t>khung</a:t>
            </a:r>
            <a:r>
              <a:rPr lang="en-US" sz="2800" dirty="0" smtClean="0"/>
              <a:t> </a:t>
            </a:r>
            <a:r>
              <a:rPr lang="en-US" sz="2800" dirty="0" err="1" smtClean="0"/>
              <a:t>nhìn</a:t>
            </a:r>
            <a:r>
              <a:rPr lang="en-US" sz="2800" dirty="0" smtClean="0"/>
              <a:t>.</a:t>
            </a:r>
          </a:p>
          <a:p>
            <a:pPr marL="457200" indent="-457200" eaLnBrk="1" hangingPunct="1">
              <a:buFont typeface="Wingdings" panose="05000000000000000000" pitchFamily="2" charset="2"/>
              <a:buChar char="Ø"/>
            </a:pPr>
            <a:r>
              <a:rPr lang="en-US" sz="2800" dirty="0" err="1" smtClean="0"/>
              <a:t>Câu</a:t>
            </a:r>
            <a:r>
              <a:rPr lang="en-US" sz="2800" dirty="0" smtClean="0"/>
              <a:t> </a:t>
            </a:r>
            <a:r>
              <a:rPr lang="en-US" sz="2800" dirty="0" err="1" smtClean="0"/>
              <a:t>lệnh</a:t>
            </a:r>
            <a:r>
              <a:rPr lang="en-US" sz="2800" dirty="0" smtClean="0"/>
              <a:t> SELECT </a:t>
            </a:r>
            <a:r>
              <a:rPr lang="en-US" sz="2800" dirty="0" err="1" smtClean="0"/>
              <a:t>với</a:t>
            </a:r>
            <a:r>
              <a:rPr lang="en-US" sz="2800" dirty="0" smtClean="0"/>
              <a:t> </a:t>
            </a:r>
            <a:r>
              <a:rPr lang="en-US" sz="2800" dirty="0" err="1" smtClean="0"/>
              <a:t>mệnh</a:t>
            </a:r>
            <a:r>
              <a:rPr lang="en-US" sz="2800" dirty="0" smtClean="0"/>
              <a:t> </a:t>
            </a:r>
            <a:r>
              <a:rPr lang="en-US" sz="2800" dirty="0" err="1" smtClean="0"/>
              <a:t>đề</a:t>
            </a:r>
            <a:r>
              <a:rPr lang="en-US" sz="2800" dirty="0" smtClean="0"/>
              <a:t> COMPUTE…BY </a:t>
            </a:r>
            <a:r>
              <a:rPr lang="en-US" sz="2800" dirty="0" err="1" smtClean="0"/>
              <a:t>không</a:t>
            </a:r>
            <a:r>
              <a:rPr lang="en-US" sz="2800" dirty="0" smtClean="0"/>
              <a:t> </a:t>
            </a:r>
            <a:r>
              <a:rPr lang="en-US" sz="2800" dirty="0" err="1" smtClean="0"/>
              <a:t>được</a:t>
            </a:r>
            <a:r>
              <a:rPr lang="en-US" sz="2800" dirty="0" smtClean="0"/>
              <a:t> </a:t>
            </a:r>
            <a:r>
              <a:rPr lang="en-US" sz="2800" dirty="0" err="1" smtClean="0"/>
              <a:t>sử</a:t>
            </a:r>
            <a:r>
              <a:rPr lang="en-US" sz="2800" dirty="0" smtClean="0"/>
              <a:t> </a:t>
            </a:r>
            <a:r>
              <a:rPr lang="en-US" sz="2800" dirty="0" err="1" smtClean="0"/>
              <a:t>dụng</a:t>
            </a:r>
            <a:r>
              <a:rPr lang="en-US" sz="2800" dirty="0" smtClean="0"/>
              <a:t> </a:t>
            </a:r>
            <a:r>
              <a:rPr lang="en-US" sz="2800" dirty="0" err="1" smtClean="0"/>
              <a:t>để</a:t>
            </a:r>
            <a:r>
              <a:rPr lang="en-US" sz="2800" dirty="0" smtClean="0"/>
              <a:t> </a:t>
            </a:r>
            <a:r>
              <a:rPr lang="en-US" sz="2800" dirty="0" err="1" smtClean="0"/>
              <a:t>định</a:t>
            </a:r>
            <a:r>
              <a:rPr lang="en-US" sz="2800" dirty="0" smtClean="0"/>
              <a:t> </a:t>
            </a:r>
            <a:r>
              <a:rPr lang="en-US" sz="2800" dirty="0" err="1" smtClean="0"/>
              <a:t>nghĩa</a:t>
            </a:r>
            <a:r>
              <a:rPr lang="en-US" sz="2800" dirty="0" smtClean="0"/>
              <a:t> </a:t>
            </a:r>
            <a:r>
              <a:rPr lang="en-US" sz="2800" dirty="0" err="1" smtClean="0"/>
              <a:t>khung</a:t>
            </a:r>
            <a:r>
              <a:rPr lang="en-US" sz="2800" dirty="0" smtClean="0"/>
              <a:t> </a:t>
            </a:r>
            <a:r>
              <a:rPr lang="en-US" sz="2800" dirty="0" err="1" smtClean="0"/>
              <a:t>nhìn</a:t>
            </a:r>
            <a:r>
              <a:rPr lang="en-US" sz="2800" dirty="0" smtClean="0"/>
              <a:t>.</a:t>
            </a:r>
          </a:p>
          <a:p>
            <a:pPr marL="457200" indent="-457200" eaLnBrk="1" hangingPunct="1">
              <a:buFont typeface="Wingdings" panose="05000000000000000000" pitchFamily="2" charset="2"/>
              <a:buChar char="Ø"/>
            </a:pPr>
            <a:r>
              <a:rPr lang="en-US" sz="2800" dirty="0" err="1" smtClean="0"/>
              <a:t>Phải</a:t>
            </a:r>
            <a:r>
              <a:rPr lang="en-US" sz="2800" dirty="0" smtClean="0"/>
              <a:t> </a:t>
            </a:r>
            <a:r>
              <a:rPr lang="en-US" sz="2800" dirty="0" err="1" smtClean="0"/>
              <a:t>đặt</a:t>
            </a:r>
            <a:r>
              <a:rPr lang="en-US" sz="2800" dirty="0" smtClean="0"/>
              <a:t> </a:t>
            </a:r>
            <a:r>
              <a:rPr lang="en-US" sz="2800" dirty="0" err="1" smtClean="0"/>
              <a:t>tên</a:t>
            </a:r>
            <a:r>
              <a:rPr lang="en-US" sz="2800" dirty="0" smtClean="0"/>
              <a:t> </a:t>
            </a:r>
            <a:r>
              <a:rPr lang="en-US" sz="2800" dirty="0" err="1" smtClean="0"/>
              <a:t>cho</a:t>
            </a:r>
            <a:r>
              <a:rPr lang="en-US" sz="2800" dirty="0" smtClean="0"/>
              <a:t>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cột</a:t>
            </a:r>
            <a:r>
              <a:rPr lang="en-US" sz="2800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khung</a:t>
            </a:r>
            <a:r>
              <a:rPr lang="en-US" sz="2800" dirty="0" smtClean="0"/>
              <a:t> </a:t>
            </a:r>
            <a:r>
              <a:rPr lang="en-US" sz="2800" dirty="0" err="1" smtClean="0"/>
              <a:t>nhìn</a:t>
            </a:r>
            <a:r>
              <a:rPr lang="en-US" sz="2800" dirty="0" smtClean="0"/>
              <a:t> </a:t>
            </a:r>
            <a:r>
              <a:rPr lang="en-US" sz="2800" dirty="0" err="1" smtClean="0"/>
              <a:t>trong</a:t>
            </a:r>
            <a:r>
              <a:rPr lang="en-US" sz="2800" dirty="0" smtClean="0"/>
              <a:t>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trường</a:t>
            </a:r>
            <a:r>
              <a:rPr lang="en-US" sz="2800" dirty="0" smtClean="0"/>
              <a:t> </a:t>
            </a:r>
            <a:r>
              <a:rPr lang="en-US" sz="2800" dirty="0" err="1" smtClean="0"/>
              <a:t>hợp</a:t>
            </a:r>
            <a:r>
              <a:rPr lang="en-US" sz="2800" dirty="0" smtClean="0"/>
              <a:t>:</a:t>
            </a:r>
          </a:p>
          <a:p>
            <a:pPr marL="1028700" lvl="1" eaLnBrk="1" hangingPunct="1">
              <a:buFont typeface="Wingdings" panose="05000000000000000000" pitchFamily="2" charset="2"/>
              <a:buChar char="§"/>
            </a:pPr>
            <a:r>
              <a:rPr lang="vi-VN" sz="2400" i="1" dirty="0"/>
              <a:t>Trong kết quả của câu lệnh SELECT có ít nhất một cột được sinh</a:t>
            </a:r>
            <a:br>
              <a:rPr lang="vi-VN" sz="2400" i="1" dirty="0"/>
            </a:br>
            <a:r>
              <a:rPr lang="vi-VN" sz="2400" i="1" dirty="0"/>
              <a:t>ra bởi một biểu thức (tức là không phải là một tên cột trong bảng</a:t>
            </a:r>
            <a:br>
              <a:rPr lang="vi-VN" sz="2400" i="1" dirty="0"/>
            </a:br>
            <a:r>
              <a:rPr lang="vi-VN" sz="2400" i="1" dirty="0"/>
              <a:t>cơ sở) và cột đó không được đặt tiêu </a:t>
            </a:r>
            <a:r>
              <a:rPr lang="vi-VN" sz="2400" i="1" dirty="0" smtClean="0"/>
              <a:t>đề.</a:t>
            </a:r>
            <a:endParaRPr lang="en-US" sz="2400" i="1" dirty="0"/>
          </a:p>
          <a:p>
            <a:pPr marL="1028700" lvl="1" eaLnBrk="1" hangingPunct="1">
              <a:buFont typeface="Wingdings" panose="05000000000000000000" pitchFamily="2" charset="2"/>
              <a:buChar char="§"/>
            </a:pPr>
            <a:r>
              <a:rPr lang="vi-VN" sz="2400" i="1" dirty="0" smtClean="0"/>
              <a:t>Tồn </a:t>
            </a:r>
            <a:r>
              <a:rPr lang="vi-VN" sz="2400" i="1" dirty="0"/>
              <a:t>tại hai cột trong kết quả của câu lệnh SELECT có cùng tiêu</a:t>
            </a:r>
            <a:br>
              <a:rPr lang="vi-VN" sz="2400" i="1" dirty="0"/>
            </a:br>
            <a:r>
              <a:rPr lang="vi-VN" sz="2400" i="1" dirty="0"/>
              <a:t>đề cột. </a:t>
            </a:r>
            <a:r>
              <a:rPr lang="vi-VN" sz="2400" dirty="0"/>
              <a:t/>
            </a:r>
            <a:br>
              <a:rPr lang="vi-VN" sz="2400" dirty="0"/>
            </a:br>
            <a:r>
              <a:rPr lang="en-US" sz="2400" dirty="0" smtClean="0"/>
              <a:t> 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342822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Quora vs. Wikipedia – Q&amp;A not effective in Social Medi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56" y="1236757"/>
            <a:ext cx="5037756" cy="438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7281" y="954089"/>
            <a:ext cx="7414642" cy="49117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(View)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SQL,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View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ảo</a:t>
            </a:r>
            <a:r>
              <a:rPr lang="en-US" dirty="0"/>
              <a:t> (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View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View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thường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view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</p:txBody>
      </p:sp>
      <p:grpSp>
        <p:nvGrpSpPr>
          <p:cNvPr id="6" name="组合 19"/>
          <p:cNvGrpSpPr/>
          <p:nvPr/>
        </p:nvGrpSpPr>
        <p:grpSpPr>
          <a:xfrm>
            <a:off x="1528974" y="232497"/>
            <a:ext cx="5463355" cy="721592"/>
            <a:chOff x="6096000" y="2068962"/>
            <a:chExt cx="6685973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66859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1. GIỚI THIỆU KHUNG NHÌN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D6C8AE8-CAEE-5A42-8A75-45DBDD0D9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266" y="1720850"/>
            <a:ext cx="4018838" cy="353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4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3671" y="954089"/>
            <a:ext cx="9740153" cy="49117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nhằm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tâm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, </a:t>
            </a:r>
            <a:r>
              <a:rPr lang="en-US" dirty="0" err="1"/>
              <a:t>dòng</a:t>
            </a:r>
            <a:r>
              <a:rPr lang="en-US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,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quyền</a:t>
            </a:r>
            <a:endParaRPr lang="en-US" dirty="0"/>
          </a:p>
        </p:txBody>
      </p:sp>
      <p:grpSp>
        <p:nvGrpSpPr>
          <p:cNvPr id="6" name="组合 19"/>
          <p:cNvGrpSpPr/>
          <p:nvPr/>
        </p:nvGrpSpPr>
        <p:grpSpPr>
          <a:xfrm>
            <a:off x="1528974" y="232497"/>
            <a:ext cx="5463355" cy="721592"/>
            <a:chOff x="6096000" y="2068962"/>
            <a:chExt cx="6685973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66859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1. GIỚI THIỆU KHUNG NHÌN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314" y="3390049"/>
            <a:ext cx="5238226" cy="27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6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4024" y="937211"/>
            <a:ext cx="9861176" cy="2544173"/>
          </a:xfrm>
        </p:spPr>
        <p:txBody>
          <a:bodyPr/>
          <a:lstStyle/>
          <a:p>
            <a:r>
              <a:rPr lang="en-US" b="1" dirty="0" err="1"/>
              <a:t>Tạo</a:t>
            </a:r>
            <a:r>
              <a:rPr lang="en-US" b="1" dirty="0"/>
              <a:t> View: </a:t>
            </a:r>
            <a:r>
              <a:rPr lang="en-US" b="1" dirty="0" err="1">
                <a:solidFill>
                  <a:srgbClr val="00B050"/>
                </a:solidFill>
              </a:rPr>
              <a:t>Cú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pháp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đơn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</a:rPr>
              <a:t>giản</a:t>
            </a:r>
            <a:endParaRPr lang="en-US" b="1" dirty="0" smtClean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00B050"/>
              </a:solidFill>
            </a:endParaRPr>
          </a:p>
          <a:p>
            <a:endParaRPr lang="en-US" b="1" dirty="0" smtClean="0">
              <a:solidFill>
                <a:srgbClr val="00B050"/>
              </a:solidFill>
            </a:endParaRPr>
          </a:p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 err="1" smtClean="0"/>
              <a:t>Trong</a:t>
            </a:r>
            <a:r>
              <a:rPr lang="en-US" b="1" dirty="0" smtClean="0"/>
              <a:t> </a:t>
            </a:r>
            <a:r>
              <a:rPr lang="en-US" b="1" dirty="0" err="1" smtClean="0"/>
              <a:t>đó</a:t>
            </a:r>
            <a:r>
              <a:rPr lang="en-US" b="1" dirty="0" smtClean="0"/>
              <a:t>: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grpSp>
        <p:nvGrpSpPr>
          <p:cNvPr id="8" name="组合 19"/>
          <p:cNvGrpSpPr/>
          <p:nvPr/>
        </p:nvGrpSpPr>
        <p:grpSpPr>
          <a:xfrm>
            <a:off x="1528975" y="232497"/>
            <a:ext cx="5036956" cy="721592"/>
            <a:chOff x="6096000" y="2068962"/>
            <a:chExt cx="6164150" cy="721592"/>
          </a:xfrm>
        </p:grpSpPr>
        <p:sp>
          <p:nvSpPr>
            <p:cNvPr id="9" name="文本框 20"/>
            <p:cNvSpPr txBox="1"/>
            <p:nvPr/>
          </p:nvSpPr>
          <p:spPr>
            <a:xfrm>
              <a:off x="6096000" y="2068962"/>
              <a:ext cx="616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2. CÚ PHÁP KHUNG NHÌN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917731" y="1670688"/>
            <a:ext cx="9296400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algn="ctr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1" dirty="0"/>
              <a:t>CREATE VIEW </a:t>
            </a:r>
            <a:r>
              <a:rPr lang="en-US" sz="3200" b="1" i="1" dirty="0" err="1"/>
              <a:t>view_name</a:t>
            </a:r>
            <a:r>
              <a:rPr lang="en-US" sz="3200" b="1" dirty="0"/>
              <a:t>[(</a:t>
            </a:r>
            <a:r>
              <a:rPr lang="en-US" sz="3200" b="1" i="1" dirty="0"/>
              <a:t>column</a:t>
            </a:r>
            <a:r>
              <a:rPr lang="en-US" sz="3200" b="1" dirty="0"/>
              <a:t>[,...</a:t>
            </a:r>
            <a:r>
              <a:rPr lang="en-US" sz="3200" b="1" i="1" dirty="0"/>
              <a:t>n</a:t>
            </a:r>
            <a:r>
              <a:rPr lang="en-US" sz="3200" b="1" dirty="0"/>
              <a:t>])] </a:t>
            </a:r>
            <a:endParaRPr lang="en-US" sz="3200" dirty="0"/>
          </a:p>
          <a:p>
            <a:r>
              <a:rPr lang="en-US" sz="3200" b="1" dirty="0"/>
              <a:t>AS </a:t>
            </a:r>
            <a:r>
              <a:rPr lang="en-US" sz="3200" b="1" i="1" dirty="0" err="1"/>
              <a:t>select_statement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026516" y="3566823"/>
            <a:ext cx="986068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lvl="0" indent="-342900" fontAlgn="base">
              <a:buFont typeface="Wingdings" panose="05000000000000000000" pitchFamily="2" charset="2"/>
              <a:buChar char="q"/>
            </a:pPr>
            <a:r>
              <a:rPr lang="en-US" sz="2800" b="1" i="1" dirty="0" err="1"/>
              <a:t>view_name</a:t>
            </a:r>
            <a:r>
              <a:rPr lang="en-US" sz="2800" b="1" dirty="0"/>
              <a:t>: </a:t>
            </a:r>
            <a:r>
              <a:rPr lang="en-US" sz="2800" b="1" dirty="0" err="1"/>
              <a:t>tên</a:t>
            </a:r>
            <a:r>
              <a:rPr lang="en-US" sz="2800" b="1" dirty="0"/>
              <a:t> </a:t>
            </a:r>
            <a:r>
              <a:rPr lang="en-US" sz="2800" b="1" dirty="0" err="1"/>
              <a:t>của</a:t>
            </a:r>
            <a:r>
              <a:rPr lang="en-US" sz="2800" b="1" dirty="0"/>
              <a:t> view </a:t>
            </a:r>
          </a:p>
          <a:p>
            <a:pPr marL="342900" lvl="0" indent="-342900" fontAlgn="base">
              <a:buFont typeface="Wingdings" panose="05000000000000000000" pitchFamily="2" charset="2"/>
              <a:buChar char="q"/>
            </a:pPr>
            <a:r>
              <a:rPr lang="en-US" sz="2800" b="1" i="1" dirty="0"/>
              <a:t>column[,…n]</a:t>
            </a:r>
            <a:r>
              <a:rPr lang="en-US" sz="2800" b="1" dirty="0"/>
              <a:t>: </a:t>
            </a:r>
            <a:r>
              <a:rPr lang="en-US" sz="2800" b="1" dirty="0" err="1"/>
              <a:t>dùng</a:t>
            </a:r>
            <a:r>
              <a:rPr lang="en-US" sz="2800" b="1" dirty="0"/>
              <a:t> </a:t>
            </a:r>
            <a:r>
              <a:rPr lang="en-US" sz="2800" b="1" dirty="0" err="1"/>
              <a:t>để</a:t>
            </a:r>
            <a:r>
              <a:rPr lang="en-US" sz="2800" b="1" dirty="0"/>
              <a:t> </a:t>
            </a:r>
            <a:r>
              <a:rPr lang="en-US" sz="2800" b="1" dirty="0" err="1"/>
              <a:t>đặt</a:t>
            </a:r>
            <a:r>
              <a:rPr lang="en-US" sz="2800" b="1" dirty="0"/>
              <a:t> </a:t>
            </a:r>
            <a:r>
              <a:rPr lang="en-US" sz="2800" b="1" dirty="0" err="1"/>
              <a:t>tên</a:t>
            </a:r>
            <a:r>
              <a:rPr lang="en-US" sz="2800" b="1" dirty="0"/>
              <a:t> </a:t>
            </a:r>
            <a:r>
              <a:rPr lang="en-US" sz="2800" b="1" dirty="0" err="1"/>
              <a:t>cột</a:t>
            </a:r>
            <a:r>
              <a:rPr lang="en-US" sz="2800" b="1" dirty="0"/>
              <a:t> </a:t>
            </a:r>
            <a:r>
              <a:rPr lang="en-US" sz="2800" b="1" dirty="0" err="1"/>
              <a:t>cho</a:t>
            </a:r>
            <a:r>
              <a:rPr lang="en-US" sz="2800" b="1" dirty="0"/>
              <a:t> View </a:t>
            </a:r>
          </a:p>
          <a:p>
            <a:pPr marL="342900" lvl="0" indent="-342900" fontAlgn="base">
              <a:buFont typeface="Wingdings" panose="05000000000000000000" pitchFamily="2" charset="2"/>
              <a:buChar char="q"/>
            </a:pPr>
            <a:r>
              <a:rPr lang="en-US" sz="2800" b="1" i="1" dirty="0" err="1"/>
              <a:t>select_statement</a:t>
            </a:r>
            <a:r>
              <a:rPr lang="en-US" sz="2800" b="1" dirty="0"/>
              <a:t>: </a:t>
            </a:r>
            <a:r>
              <a:rPr lang="en-US" sz="2800" b="1" dirty="0" err="1"/>
              <a:t>mệnh</a:t>
            </a:r>
            <a:r>
              <a:rPr lang="en-US" sz="2800" b="1" dirty="0"/>
              <a:t> </a:t>
            </a:r>
            <a:r>
              <a:rPr lang="en-US" sz="2800" b="1" dirty="0" err="1"/>
              <a:t>đề</a:t>
            </a:r>
            <a:r>
              <a:rPr lang="en-US" sz="2800" b="1" dirty="0"/>
              <a:t> Select  </a:t>
            </a:r>
          </a:p>
        </p:txBody>
      </p:sp>
    </p:spTree>
    <p:extLst>
      <p:ext uri="{BB962C8B-B14F-4D97-AF65-F5344CB8AC3E}">
        <p14:creationId xmlns:p14="http://schemas.microsoft.com/office/powerpoint/2010/main" val="324824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4024" y="937212"/>
            <a:ext cx="9861176" cy="2249742"/>
          </a:xfrm>
        </p:spPr>
        <p:txBody>
          <a:bodyPr/>
          <a:lstStyle/>
          <a:p>
            <a:r>
              <a:rPr lang="en-US" b="1" dirty="0" smtClean="0"/>
              <a:t>Cho </a:t>
            </a:r>
            <a:r>
              <a:rPr lang="en-US" b="1" dirty="0" err="1" smtClean="0"/>
              <a:t>Lược</a:t>
            </a:r>
            <a:r>
              <a:rPr lang="en-US" b="1" dirty="0" smtClean="0"/>
              <a:t> </a:t>
            </a:r>
            <a:r>
              <a:rPr lang="en-US" b="1" dirty="0" err="1" smtClean="0"/>
              <a:t>đồ</a:t>
            </a:r>
            <a:r>
              <a:rPr lang="en-US" b="1" dirty="0" smtClean="0"/>
              <a:t> </a:t>
            </a:r>
            <a:r>
              <a:rPr lang="en-US" b="1" dirty="0" err="1" smtClean="0"/>
              <a:t>Cơ</a:t>
            </a:r>
            <a:r>
              <a:rPr lang="en-US" b="1" dirty="0" smtClean="0"/>
              <a:t> </a:t>
            </a:r>
            <a:r>
              <a:rPr lang="en-US" b="1" dirty="0" err="1" smtClean="0"/>
              <a:t>sở</a:t>
            </a:r>
            <a:r>
              <a:rPr lang="en-US" b="1" dirty="0" smtClean="0"/>
              <a:t> </a:t>
            </a:r>
            <a:r>
              <a:rPr lang="en-US" b="1" dirty="0" err="1" smtClean="0"/>
              <a:t>dữ</a:t>
            </a:r>
            <a:r>
              <a:rPr lang="en-US" b="1" dirty="0" smtClean="0"/>
              <a:t> </a:t>
            </a:r>
            <a:r>
              <a:rPr lang="en-US" b="1" dirty="0" err="1" smtClean="0"/>
              <a:t>liệu</a:t>
            </a:r>
            <a:r>
              <a:rPr lang="en-US" b="1" dirty="0" smtClean="0"/>
              <a:t> </a:t>
            </a:r>
            <a:r>
              <a:rPr lang="en-US" b="1" dirty="0" err="1" smtClean="0"/>
              <a:t>như</a:t>
            </a:r>
            <a:r>
              <a:rPr lang="en-US" b="1" dirty="0" smtClean="0"/>
              <a:t> </a:t>
            </a:r>
            <a:r>
              <a:rPr lang="en-US" b="1" dirty="0" err="1" smtClean="0"/>
              <a:t>sau</a:t>
            </a:r>
            <a:r>
              <a:rPr lang="en-US" b="1" dirty="0" smtClean="0"/>
              <a:t>: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NHANVIEN(</a:t>
            </a:r>
            <a:r>
              <a:rPr lang="en-US" b="1" u="sng" dirty="0" smtClean="0"/>
              <a:t>MANV</a:t>
            </a:r>
            <a:r>
              <a:rPr lang="en-US" dirty="0" smtClean="0"/>
              <a:t>, HONV, TENLOT, TENNV)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DEAN(</a:t>
            </a:r>
            <a:r>
              <a:rPr lang="en-US" b="1" u="sng" dirty="0" smtClean="0"/>
              <a:t>MADA</a:t>
            </a:r>
            <a:r>
              <a:rPr lang="en-US" dirty="0" smtClean="0"/>
              <a:t>, TENDA)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PHANCONG(</a:t>
            </a:r>
            <a:r>
              <a:rPr lang="en-US" b="1" u="sng" dirty="0" smtClean="0">
                <a:solidFill>
                  <a:srgbClr val="FF0000"/>
                </a:solidFill>
              </a:rPr>
              <a:t>MADA</a:t>
            </a:r>
            <a:r>
              <a:rPr lang="en-US" b="1" u="sng" dirty="0" smtClean="0"/>
              <a:t>, </a:t>
            </a:r>
            <a:r>
              <a:rPr lang="en-US" b="1" u="sng" dirty="0" smtClean="0">
                <a:solidFill>
                  <a:srgbClr val="FF0000"/>
                </a:solidFill>
              </a:rPr>
              <a:t>MANV</a:t>
            </a:r>
            <a:r>
              <a:rPr lang="en-US" dirty="0" smtClean="0"/>
              <a:t>, THOIGIAN)</a:t>
            </a:r>
            <a:endParaRPr lang="en-US" b="1" dirty="0"/>
          </a:p>
          <a:p>
            <a:r>
              <a:rPr lang="en-US" b="1" dirty="0" err="1"/>
              <a:t>Ví</a:t>
            </a:r>
            <a:r>
              <a:rPr lang="en-US" b="1" dirty="0"/>
              <a:t> </a:t>
            </a:r>
            <a:r>
              <a:rPr lang="en-US" b="1" dirty="0" err="1"/>
              <a:t>dụ</a:t>
            </a:r>
            <a:r>
              <a:rPr lang="en-US" b="1" dirty="0"/>
              <a:t>: </a:t>
            </a:r>
            <a:r>
              <a:rPr lang="en-US" b="1" dirty="0" err="1"/>
              <a:t>Cách</a:t>
            </a:r>
            <a:r>
              <a:rPr lang="en-US" b="1" dirty="0"/>
              <a:t> 1</a:t>
            </a:r>
          </a:p>
          <a:p>
            <a:endParaRPr lang="en-US" b="1" dirty="0"/>
          </a:p>
        </p:txBody>
      </p:sp>
      <p:sp>
        <p:nvSpPr>
          <p:cNvPr id="957446" name="Rectangle 6"/>
          <p:cNvSpPr>
            <a:spLocks noChangeArrowheads="1"/>
          </p:cNvSpPr>
          <p:nvPr/>
        </p:nvSpPr>
        <p:spPr bwMode="auto">
          <a:xfrm>
            <a:off x="1264024" y="4020924"/>
            <a:ext cx="1070946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noProof="1">
                <a:solidFill>
                  <a:srgbClr val="3333FF"/>
                </a:solidFill>
              </a:rPr>
              <a:t>CREATE VIEW</a:t>
            </a:r>
            <a:r>
              <a:rPr lang="en-US" sz="2000" noProof="1"/>
              <a:t> DS_NHANVIEN_DEAN ([Họ và tên],[Tên đề án], [Thời gian])</a:t>
            </a:r>
          </a:p>
          <a:p>
            <a:pPr algn="l"/>
            <a:r>
              <a:rPr lang="en-US" sz="2000" noProof="1">
                <a:solidFill>
                  <a:srgbClr val="3333FF"/>
                </a:solidFill>
              </a:rPr>
              <a:t>AS</a:t>
            </a:r>
          </a:p>
          <a:p>
            <a:pPr algn="l"/>
            <a:r>
              <a:rPr lang="en-US" sz="2000" dirty="0">
                <a:solidFill>
                  <a:srgbClr val="3333FF"/>
                </a:solidFill>
              </a:rPr>
              <a:t>	</a:t>
            </a:r>
            <a:r>
              <a:rPr lang="en-US" sz="2000" noProof="1">
                <a:solidFill>
                  <a:srgbClr val="3333FF"/>
                </a:solidFill>
              </a:rPr>
              <a:t>SELECT</a:t>
            </a:r>
            <a:r>
              <a:rPr lang="en-US" sz="2000" noProof="1"/>
              <a:t> HONV+ </a:t>
            </a:r>
            <a:r>
              <a:rPr lang="en-US" sz="2000" dirty="0">
                <a:solidFill>
                  <a:srgbClr val="F63B00"/>
                </a:solidFill>
              </a:rPr>
              <a:t>‘  ’</a:t>
            </a:r>
            <a:r>
              <a:rPr lang="en-US" sz="2000" noProof="1"/>
              <a:t>+ TENLOT+</a:t>
            </a:r>
            <a:r>
              <a:rPr lang="en-US" sz="2000" noProof="1">
                <a:solidFill>
                  <a:srgbClr val="F63B00"/>
                </a:solidFill>
              </a:rPr>
              <a:t>‘</a:t>
            </a:r>
            <a:r>
              <a:rPr lang="en-US" sz="2000" dirty="0">
                <a:solidFill>
                  <a:srgbClr val="F63B00"/>
                </a:solidFill>
              </a:rPr>
              <a:t>  ’</a:t>
            </a:r>
            <a:r>
              <a:rPr lang="en-US" sz="2000" noProof="1">
                <a:solidFill>
                  <a:srgbClr val="F63B00"/>
                </a:solidFill>
              </a:rPr>
              <a:t> </a:t>
            </a:r>
            <a:r>
              <a:rPr lang="en-US" sz="2000" noProof="1"/>
              <a:t>+ TENNV, TENDA , THOIGIAN</a:t>
            </a:r>
          </a:p>
          <a:p>
            <a:pPr algn="l"/>
            <a:r>
              <a:rPr lang="en-US" sz="2000" dirty="0">
                <a:solidFill>
                  <a:srgbClr val="3333FF"/>
                </a:solidFill>
              </a:rPr>
              <a:t>	</a:t>
            </a:r>
            <a:r>
              <a:rPr lang="en-US" sz="2000" noProof="1">
                <a:solidFill>
                  <a:srgbClr val="3333FF"/>
                </a:solidFill>
              </a:rPr>
              <a:t>FROM</a:t>
            </a:r>
            <a:r>
              <a:rPr lang="en-US" sz="2000" noProof="1"/>
              <a:t> NHANVIEN N, PHANCONG P, DEAN D</a:t>
            </a:r>
          </a:p>
          <a:p>
            <a:pPr algn="l"/>
            <a:r>
              <a:rPr lang="en-US" sz="2000" dirty="0">
                <a:solidFill>
                  <a:srgbClr val="3333FF"/>
                </a:solidFill>
              </a:rPr>
              <a:t>	</a:t>
            </a:r>
            <a:r>
              <a:rPr lang="en-US" sz="2000" noProof="1">
                <a:solidFill>
                  <a:srgbClr val="3333FF"/>
                </a:solidFill>
              </a:rPr>
              <a:t>WHERE</a:t>
            </a:r>
            <a:r>
              <a:rPr lang="en-US" sz="2000" noProof="1"/>
              <a:t> </a:t>
            </a:r>
          </a:p>
          <a:p>
            <a:pPr algn="l"/>
            <a:r>
              <a:rPr lang="en-US" sz="2000" noProof="1"/>
              <a:t>          </a:t>
            </a:r>
            <a:r>
              <a:rPr lang="en-US" sz="2000" noProof="1" smtClean="0"/>
              <a:t>   N.MANV</a:t>
            </a:r>
            <a:r>
              <a:rPr lang="en-US" sz="2000" noProof="1"/>
              <a:t>= </a:t>
            </a:r>
            <a:r>
              <a:rPr lang="en-US" sz="2000" noProof="1" smtClean="0"/>
              <a:t>P.MANV </a:t>
            </a:r>
            <a:endParaRPr lang="en-US" sz="2000" noProof="1"/>
          </a:p>
          <a:p>
            <a:pPr algn="l"/>
            <a:r>
              <a:rPr lang="en-US" sz="2000" noProof="1"/>
              <a:t>          </a:t>
            </a:r>
            <a:r>
              <a:rPr lang="en-US" sz="2000" noProof="1" smtClean="0"/>
              <a:t>    AND P.MADA=D.MADA</a:t>
            </a:r>
            <a:endParaRPr lang="en-US" sz="2000" dirty="0"/>
          </a:p>
        </p:txBody>
      </p:sp>
      <p:grpSp>
        <p:nvGrpSpPr>
          <p:cNvPr id="8" name="组合 19"/>
          <p:cNvGrpSpPr/>
          <p:nvPr/>
        </p:nvGrpSpPr>
        <p:grpSpPr>
          <a:xfrm>
            <a:off x="1528975" y="232497"/>
            <a:ext cx="5036956" cy="721592"/>
            <a:chOff x="6096000" y="2068962"/>
            <a:chExt cx="6164150" cy="721592"/>
          </a:xfrm>
        </p:grpSpPr>
        <p:sp>
          <p:nvSpPr>
            <p:cNvPr id="9" name="文本框 20"/>
            <p:cNvSpPr txBox="1"/>
            <p:nvPr/>
          </p:nvSpPr>
          <p:spPr>
            <a:xfrm>
              <a:off x="6096000" y="2068962"/>
              <a:ext cx="616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2. CÚ PHÁP KHUNG NHÌN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1" name="Rectangle 6">
            <a:extLst>
              <a:ext uri="{FF2B5EF4-FFF2-40B4-BE49-F238E27FC236}">
                <a16:creationId xmlns:a16="http://schemas.microsoft.com/office/drawing/2014/main" id="{4BCBFEA8-E82D-8845-9EB9-F54832419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4024" y="3186954"/>
            <a:ext cx="102735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400" b="1" i="1" noProof="1" smtClean="0">
                <a:solidFill>
                  <a:srgbClr val="00B050"/>
                </a:solidFill>
              </a:rPr>
              <a:t>Tạo View cho </a:t>
            </a:r>
            <a:r>
              <a:rPr lang="en-US" sz="2400" b="1" i="1" noProof="1">
                <a:solidFill>
                  <a:srgbClr val="00B050"/>
                </a:solidFill>
              </a:rPr>
              <a:t>biết Họ và tên, Tên đề án và Thời gian của những nhân viên có tham gia đề án.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32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7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7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74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2" name="Rectangle 4"/>
          <p:cNvSpPr>
            <a:spLocks noChangeArrowheads="1"/>
          </p:cNvSpPr>
          <p:nvPr/>
        </p:nvSpPr>
        <p:spPr bwMode="auto">
          <a:xfrm>
            <a:off x="1511833" y="3808593"/>
            <a:ext cx="10108195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noProof="1">
                <a:solidFill>
                  <a:srgbClr val="3333FF"/>
                </a:solidFill>
              </a:rPr>
              <a:t>CREATE VIEW</a:t>
            </a:r>
            <a:r>
              <a:rPr lang="en-US" sz="2000" noProof="1"/>
              <a:t> DS_NHANVIEN_DEAN</a:t>
            </a:r>
            <a:r>
              <a:rPr lang="en-US" sz="2000" dirty="0"/>
              <a:t> </a:t>
            </a:r>
          </a:p>
          <a:p>
            <a:pPr algn="l"/>
            <a:r>
              <a:rPr lang="en-US" sz="2000" noProof="1">
                <a:solidFill>
                  <a:srgbClr val="3333FF"/>
                </a:solidFill>
              </a:rPr>
              <a:t>AS</a:t>
            </a:r>
          </a:p>
          <a:p>
            <a:pPr lvl="1"/>
            <a:r>
              <a:rPr lang="en-US" sz="2000" noProof="1">
                <a:solidFill>
                  <a:srgbClr val="3333FF"/>
                </a:solidFill>
              </a:rPr>
              <a:t>SELECT</a:t>
            </a:r>
            <a:r>
              <a:rPr lang="en-US" sz="2000" noProof="1"/>
              <a:t> HONV+ </a:t>
            </a:r>
            <a:r>
              <a:rPr lang="en-US" sz="2000" dirty="0">
                <a:solidFill>
                  <a:srgbClr val="F63B00"/>
                </a:solidFill>
              </a:rPr>
              <a:t>‘  ’</a:t>
            </a:r>
            <a:r>
              <a:rPr lang="en-US" sz="2000" noProof="1"/>
              <a:t>+ TENLOT+</a:t>
            </a:r>
            <a:r>
              <a:rPr lang="en-US" sz="2000" noProof="1">
                <a:solidFill>
                  <a:srgbClr val="F63B00"/>
                </a:solidFill>
              </a:rPr>
              <a:t>‘</a:t>
            </a:r>
            <a:r>
              <a:rPr lang="en-US" sz="2000" dirty="0">
                <a:solidFill>
                  <a:srgbClr val="F63B00"/>
                </a:solidFill>
              </a:rPr>
              <a:t>  ’</a:t>
            </a:r>
            <a:r>
              <a:rPr lang="en-US" sz="2000" noProof="1">
                <a:solidFill>
                  <a:srgbClr val="F63B00"/>
                </a:solidFill>
              </a:rPr>
              <a:t> </a:t>
            </a:r>
            <a:r>
              <a:rPr lang="en-US" sz="2000" noProof="1"/>
              <a:t>+ TENNV</a:t>
            </a:r>
            <a:r>
              <a:rPr lang="en-US" sz="2000" dirty="0"/>
              <a:t>  </a:t>
            </a:r>
            <a:r>
              <a:rPr lang="en-US" sz="2000" noProof="1"/>
              <a:t>[Họ và tên], </a:t>
            </a:r>
            <a:endParaRPr lang="en-US" sz="2000" dirty="0"/>
          </a:p>
          <a:p>
            <a:pPr lvl="1"/>
            <a:r>
              <a:rPr lang="en-US" sz="2000" dirty="0"/>
              <a:t>	</a:t>
            </a:r>
            <a:r>
              <a:rPr lang="en-US" sz="2000" dirty="0" smtClean="0"/>
              <a:t>        </a:t>
            </a:r>
            <a:r>
              <a:rPr lang="en-US" sz="2000" noProof="1" smtClean="0"/>
              <a:t>TENDA</a:t>
            </a:r>
            <a:r>
              <a:rPr lang="en-US" sz="2000" dirty="0" smtClean="0"/>
              <a:t> </a:t>
            </a:r>
            <a:r>
              <a:rPr lang="en-US" sz="2000" noProof="1" smtClean="0"/>
              <a:t> </a:t>
            </a:r>
            <a:r>
              <a:rPr lang="en-US" sz="2000" noProof="1"/>
              <a:t>[Tên đề án], THOIGIAN</a:t>
            </a:r>
            <a:r>
              <a:rPr lang="en-US" sz="2000" dirty="0"/>
              <a:t>  </a:t>
            </a:r>
            <a:r>
              <a:rPr lang="en-US" sz="2000" noProof="1"/>
              <a:t>[Thời gian]</a:t>
            </a:r>
          </a:p>
          <a:p>
            <a:pPr lvl="1"/>
            <a:r>
              <a:rPr lang="en-US" sz="2000" noProof="1">
                <a:solidFill>
                  <a:srgbClr val="3333FF"/>
                </a:solidFill>
              </a:rPr>
              <a:t>FROM</a:t>
            </a:r>
            <a:r>
              <a:rPr lang="en-US" sz="2000" noProof="1"/>
              <a:t> NHANVIEN N, PHANCONG P, DEAN D</a:t>
            </a:r>
          </a:p>
          <a:p>
            <a:pPr lvl="1"/>
            <a:r>
              <a:rPr lang="en-US" sz="2000" noProof="1">
                <a:solidFill>
                  <a:srgbClr val="3333FF"/>
                </a:solidFill>
              </a:rPr>
              <a:t>WHERE</a:t>
            </a:r>
            <a:r>
              <a:rPr lang="en-US" sz="2000" noProof="1"/>
              <a:t> </a:t>
            </a:r>
          </a:p>
          <a:p>
            <a:pPr lvl="1"/>
            <a:r>
              <a:rPr lang="en-US" sz="2000" noProof="1" smtClean="0"/>
              <a:t>N.MANV=P.MANV </a:t>
            </a:r>
            <a:endParaRPr lang="en-US" sz="2000" noProof="1"/>
          </a:p>
          <a:p>
            <a:pPr lvl="1"/>
            <a:r>
              <a:rPr lang="en-US" sz="2000" noProof="1"/>
              <a:t>AND </a:t>
            </a:r>
            <a:r>
              <a:rPr lang="en-US" sz="2000" noProof="1" smtClean="0"/>
              <a:t>P.MADA=D.MADA</a:t>
            </a:r>
            <a:endParaRPr lang="en-US" sz="2000" dirty="0"/>
          </a:p>
        </p:txBody>
      </p:sp>
      <p:grpSp>
        <p:nvGrpSpPr>
          <p:cNvPr id="10" name="组合 19"/>
          <p:cNvGrpSpPr/>
          <p:nvPr/>
        </p:nvGrpSpPr>
        <p:grpSpPr>
          <a:xfrm>
            <a:off x="1528975" y="232497"/>
            <a:ext cx="5036956" cy="721592"/>
            <a:chOff x="6096000" y="2068962"/>
            <a:chExt cx="6164150" cy="721592"/>
          </a:xfrm>
        </p:grpSpPr>
        <p:sp>
          <p:nvSpPr>
            <p:cNvPr id="11" name="文本框 20"/>
            <p:cNvSpPr txBox="1"/>
            <p:nvPr/>
          </p:nvSpPr>
          <p:spPr>
            <a:xfrm>
              <a:off x="6096000" y="2068962"/>
              <a:ext cx="616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2. CÚ PHÁP KHUNG NHÌN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3" name="Rectangle 6">
            <a:extLst>
              <a:ext uri="{FF2B5EF4-FFF2-40B4-BE49-F238E27FC236}">
                <a16:creationId xmlns:a16="http://schemas.microsoft.com/office/drawing/2014/main" id="{52726DE8-723F-C04B-893C-49199DFEA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537" y="3004490"/>
            <a:ext cx="1028363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400" b="1" i="1" noProof="1" smtClean="0">
                <a:solidFill>
                  <a:srgbClr val="00B050"/>
                </a:solidFill>
              </a:rPr>
              <a:t>Tạo View </a:t>
            </a:r>
            <a:r>
              <a:rPr lang="en-US" sz="2400" b="1" i="1" noProof="1">
                <a:solidFill>
                  <a:srgbClr val="00B050"/>
                </a:solidFill>
              </a:rPr>
              <a:t>cho biết Họ và tên, Tên đề án và Thời gian của những nhân viên có tham gia đề án.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264024" y="937211"/>
            <a:ext cx="9861176" cy="25441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Cho </a:t>
            </a:r>
            <a:r>
              <a:rPr lang="en-US" b="1" dirty="0" err="1" smtClean="0"/>
              <a:t>Lược</a:t>
            </a:r>
            <a:r>
              <a:rPr lang="en-US" b="1" dirty="0" smtClean="0"/>
              <a:t> </a:t>
            </a:r>
            <a:r>
              <a:rPr lang="en-US" b="1" dirty="0" err="1" smtClean="0"/>
              <a:t>đồ</a:t>
            </a:r>
            <a:r>
              <a:rPr lang="en-US" b="1" dirty="0" smtClean="0"/>
              <a:t> </a:t>
            </a:r>
            <a:r>
              <a:rPr lang="en-US" b="1" dirty="0" err="1" smtClean="0"/>
              <a:t>Cơ</a:t>
            </a:r>
            <a:r>
              <a:rPr lang="en-US" b="1" dirty="0" smtClean="0"/>
              <a:t> </a:t>
            </a:r>
            <a:r>
              <a:rPr lang="en-US" b="1" dirty="0" err="1" smtClean="0"/>
              <a:t>sở</a:t>
            </a:r>
            <a:r>
              <a:rPr lang="en-US" b="1" dirty="0" smtClean="0"/>
              <a:t> </a:t>
            </a:r>
            <a:r>
              <a:rPr lang="en-US" b="1" dirty="0" err="1" smtClean="0"/>
              <a:t>dữ</a:t>
            </a:r>
            <a:r>
              <a:rPr lang="en-US" b="1" dirty="0" smtClean="0"/>
              <a:t> </a:t>
            </a:r>
            <a:r>
              <a:rPr lang="en-US" b="1" dirty="0" err="1" smtClean="0"/>
              <a:t>liệu</a:t>
            </a:r>
            <a:r>
              <a:rPr lang="en-US" b="1" dirty="0" smtClean="0"/>
              <a:t> </a:t>
            </a:r>
            <a:r>
              <a:rPr lang="en-US" b="1" dirty="0" err="1" smtClean="0"/>
              <a:t>như</a:t>
            </a:r>
            <a:r>
              <a:rPr lang="en-US" b="1" dirty="0" smtClean="0"/>
              <a:t> </a:t>
            </a:r>
            <a:r>
              <a:rPr lang="en-US" b="1" dirty="0" err="1" smtClean="0"/>
              <a:t>sau</a:t>
            </a:r>
            <a:r>
              <a:rPr lang="en-US" b="1" dirty="0" smtClean="0"/>
              <a:t>: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NHANVIEN(</a:t>
            </a:r>
            <a:r>
              <a:rPr lang="en-US" b="1" u="sng" dirty="0" smtClean="0"/>
              <a:t>MANV</a:t>
            </a:r>
            <a:r>
              <a:rPr lang="en-US" dirty="0" smtClean="0"/>
              <a:t>, HONV, TENLOT, TENNV)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DEAN(</a:t>
            </a:r>
            <a:r>
              <a:rPr lang="en-US" b="1" u="sng" dirty="0" smtClean="0"/>
              <a:t>MADA</a:t>
            </a:r>
            <a:r>
              <a:rPr lang="en-US" dirty="0" smtClean="0"/>
              <a:t>, TENDA)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PHANCONG(</a:t>
            </a:r>
            <a:r>
              <a:rPr lang="en-US" b="1" u="sng" dirty="0" smtClean="0">
                <a:solidFill>
                  <a:srgbClr val="FF0000"/>
                </a:solidFill>
              </a:rPr>
              <a:t>MADA, MANV</a:t>
            </a:r>
            <a:r>
              <a:rPr lang="en-US" dirty="0" smtClean="0"/>
              <a:t>, THOIGIAN)</a:t>
            </a:r>
            <a:endParaRPr lang="en-US" b="1" dirty="0" smtClean="0"/>
          </a:p>
          <a:p>
            <a:r>
              <a:rPr lang="en-US" b="1" dirty="0" err="1" smtClean="0"/>
              <a:t>Ví</a:t>
            </a:r>
            <a:r>
              <a:rPr lang="en-US" b="1" dirty="0" smtClean="0"/>
              <a:t> </a:t>
            </a:r>
            <a:r>
              <a:rPr lang="en-US" b="1" dirty="0" err="1" smtClean="0"/>
              <a:t>dụ</a:t>
            </a:r>
            <a:r>
              <a:rPr lang="en-US" b="1" dirty="0" smtClean="0"/>
              <a:t>: </a:t>
            </a:r>
            <a:r>
              <a:rPr lang="en-US" b="1" dirty="0" err="1" smtClean="0"/>
              <a:t>Cách</a:t>
            </a:r>
            <a:r>
              <a:rPr lang="en-US" b="1" dirty="0" smtClean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9002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9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9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49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8975" y="1064093"/>
            <a:ext cx="10493692" cy="4911725"/>
          </a:xfrm>
        </p:spPr>
        <p:txBody>
          <a:bodyPr/>
          <a:lstStyle/>
          <a:p>
            <a:r>
              <a:rPr lang="en-US" b="1" dirty="0" err="1"/>
              <a:t>Truy</a:t>
            </a:r>
            <a:r>
              <a:rPr lang="en-US" b="1" dirty="0"/>
              <a:t> </a:t>
            </a:r>
            <a:r>
              <a:rPr lang="en-US" b="1" dirty="0" err="1"/>
              <a:t>xuất</a:t>
            </a:r>
            <a:r>
              <a:rPr lang="en-US" b="1" dirty="0"/>
              <a:t> </a:t>
            </a: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: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Font typeface="Wingdings 2" panose="05020102010507070707" pitchFamily="18" charset="2"/>
              <a:buNone/>
            </a:pPr>
            <a:r>
              <a:rPr lang="en-US" dirty="0"/>
              <a:t>	</a:t>
            </a:r>
          </a:p>
        </p:txBody>
      </p:sp>
      <p:sp>
        <p:nvSpPr>
          <p:cNvPr id="959494" name="Text Box 6"/>
          <p:cNvSpPr txBox="1">
            <a:spLocks noChangeArrowheads="1"/>
          </p:cNvSpPr>
          <p:nvPr/>
        </p:nvSpPr>
        <p:spPr bwMode="auto">
          <a:xfrm>
            <a:off x="842301" y="3140235"/>
            <a:ext cx="4484224" cy="83099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3333FF"/>
                </a:solidFill>
              </a:rPr>
              <a:t>SELECT</a:t>
            </a:r>
            <a:r>
              <a:rPr lang="en-US" sz="2400" dirty="0"/>
              <a:t> * </a:t>
            </a:r>
          </a:p>
          <a:p>
            <a:pPr algn="l"/>
            <a:r>
              <a:rPr lang="en-US" sz="2400" dirty="0">
                <a:solidFill>
                  <a:srgbClr val="3333FF"/>
                </a:solidFill>
              </a:rPr>
              <a:t>FROM</a:t>
            </a:r>
            <a:r>
              <a:rPr lang="en-US" sz="2400" dirty="0"/>
              <a:t> </a:t>
            </a:r>
            <a:r>
              <a:rPr lang="en-US" sz="2400" noProof="1"/>
              <a:t>DS_NHANVIEN_DEAN</a:t>
            </a:r>
            <a:endParaRPr lang="en-US" sz="2400" dirty="0"/>
          </a:p>
        </p:txBody>
      </p:sp>
      <p:sp>
        <p:nvSpPr>
          <p:cNvPr id="959496" name="AutoShape 8"/>
          <p:cNvSpPr>
            <a:spLocks noChangeArrowheads="1"/>
          </p:cNvSpPr>
          <p:nvPr/>
        </p:nvSpPr>
        <p:spPr bwMode="auto">
          <a:xfrm>
            <a:off x="5617417" y="3140235"/>
            <a:ext cx="1514475" cy="733663"/>
          </a:xfrm>
          <a:prstGeom prst="rightArrow">
            <a:avLst>
              <a:gd name="adj1" fmla="val 50000"/>
              <a:gd name="adj2" fmla="val 70982"/>
            </a:avLst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5949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0" t="30351" r="31000" b="14912"/>
          <a:stretch>
            <a:fillRect/>
          </a:stretch>
        </p:blipFill>
        <p:spPr bwMode="auto">
          <a:xfrm>
            <a:off x="7396055" y="1373590"/>
            <a:ext cx="4484223" cy="460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组合 19"/>
          <p:cNvGrpSpPr/>
          <p:nvPr/>
        </p:nvGrpSpPr>
        <p:grpSpPr>
          <a:xfrm>
            <a:off x="1528975" y="232497"/>
            <a:ext cx="5036956" cy="721592"/>
            <a:chOff x="6096000" y="2068962"/>
            <a:chExt cx="6164150" cy="721592"/>
          </a:xfrm>
        </p:grpSpPr>
        <p:sp>
          <p:nvSpPr>
            <p:cNvPr id="11" name="文本框 20"/>
            <p:cNvSpPr txBox="1"/>
            <p:nvPr/>
          </p:nvSpPr>
          <p:spPr>
            <a:xfrm>
              <a:off x="6096000" y="2068962"/>
              <a:ext cx="616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2. CÚ PHÁP KHUNG NHÌN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349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6" name="Text Box 4"/>
          <p:cNvSpPr txBox="1">
            <a:spLocks noChangeArrowheads="1"/>
          </p:cNvSpPr>
          <p:nvPr/>
        </p:nvSpPr>
        <p:spPr bwMode="auto">
          <a:xfrm>
            <a:off x="694584" y="3706696"/>
            <a:ext cx="697468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rgbClr val="0000CC"/>
                </a:solidFill>
              </a:rPr>
              <a:t>CREATE VIEW </a:t>
            </a:r>
            <a:r>
              <a:rPr lang="en-US" sz="2800" dirty="0"/>
              <a:t>NV_P5 </a:t>
            </a:r>
            <a:endParaRPr lang="en-US" sz="2800" dirty="0" smtClean="0"/>
          </a:p>
          <a:p>
            <a:pPr algn="l"/>
            <a:r>
              <a:rPr lang="en-US" sz="2800" dirty="0" smtClean="0">
                <a:solidFill>
                  <a:srgbClr val="0000CC"/>
                </a:solidFill>
              </a:rPr>
              <a:t>AS</a:t>
            </a:r>
            <a:endParaRPr lang="en-US" sz="2800" dirty="0">
              <a:solidFill>
                <a:srgbClr val="0000CC"/>
              </a:solidFill>
            </a:endParaRPr>
          </a:p>
          <a:p>
            <a:pPr algn="l"/>
            <a:r>
              <a:rPr lang="en-US" sz="2800" dirty="0">
                <a:solidFill>
                  <a:srgbClr val="0000CC"/>
                </a:solidFill>
              </a:rPr>
              <a:t>SELECT</a:t>
            </a:r>
            <a:r>
              <a:rPr lang="en-US" sz="2800" dirty="0"/>
              <a:t> MANV, HONV, TENLOT, TENNV</a:t>
            </a:r>
          </a:p>
          <a:p>
            <a:pPr algn="l"/>
            <a:r>
              <a:rPr lang="en-US" sz="2800" dirty="0">
                <a:solidFill>
                  <a:srgbClr val="0000CC"/>
                </a:solidFill>
              </a:rPr>
              <a:t>FROM</a:t>
            </a:r>
            <a:r>
              <a:rPr lang="en-US" sz="2800" dirty="0"/>
              <a:t> NHANVIEN</a:t>
            </a:r>
          </a:p>
          <a:p>
            <a:pPr algn="l"/>
            <a:r>
              <a:rPr lang="en-US" sz="2800" dirty="0">
                <a:solidFill>
                  <a:srgbClr val="0000CC"/>
                </a:solidFill>
              </a:rPr>
              <a:t>WHERE</a:t>
            </a:r>
            <a:r>
              <a:rPr lang="en-US" sz="2800" dirty="0"/>
              <a:t> </a:t>
            </a:r>
            <a:r>
              <a:rPr lang="en-US" sz="2800" dirty="0" smtClean="0"/>
              <a:t>MAPHG=5</a:t>
            </a:r>
            <a:endParaRPr lang="en-US" sz="2800" dirty="0"/>
          </a:p>
        </p:txBody>
      </p:sp>
      <p:pic>
        <p:nvPicPr>
          <p:cNvPr id="9656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0" t="52808" r="39000" b="20526"/>
          <a:stretch>
            <a:fillRect/>
          </a:stretch>
        </p:blipFill>
        <p:spPr bwMode="auto">
          <a:xfrm>
            <a:off x="7669264" y="3588478"/>
            <a:ext cx="4282022" cy="236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组合 19"/>
          <p:cNvGrpSpPr/>
          <p:nvPr/>
        </p:nvGrpSpPr>
        <p:grpSpPr>
          <a:xfrm>
            <a:off x="1528975" y="232497"/>
            <a:ext cx="5036956" cy="721592"/>
            <a:chOff x="6096000" y="2068962"/>
            <a:chExt cx="6164150" cy="721592"/>
          </a:xfrm>
        </p:grpSpPr>
        <p:sp>
          <p:nvSpPr>
            <p:cNvPr id="10" name="文本框 20"/>
            <p:cNvSpPr txBox="1"/>
            <p:nvPr/>
          </p:nvSpPr>
          <p:spPr>
            <a:xfrm>
              <a:off x="6096000" y="2068962"/>
              <a:ext cx="6164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2. CÚ PHÁP KHUNG NHÌN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528975" y="958261"/>
            <a:ext cx="10047251" cy="1625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Ví</a:t>
            </a:r>
            <a:r>
              <a:rPr lang="en-US" b="1" dirty="0"/>
              <a:t> </a:t>
            </a:r>
            <a:r>
              <a:rPr lang="en-US" b="1" dirty="0" err="1"/>
              <a:t>dụ</a:t>
            </a:r>
            <a:r>
              <a:rPr lang="en-US" b="1" dirty="0"/>
              <a:t> </a:t>
            </a:r>
            <a:r>
              <a:rPr lang="en-US" b="1" dirty="0" err="1"/>
              <a:t>khác</a:t>
            </a:r>
            <a:r>
              <a:rPr lang="en-US" b="1" dirty="0" smtClean="0"/>
              <a:t>:</a:t>
            </a:r>
          </a:p>
          <a:p>
            <a:r>
              <a:rPr lang="en-US" dirty="0"/>
              <a:t>Cho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NHANVIEN(</a:t>
            </a:r>
            <a:r>
              <a:rPr lang="en-US" b="1" u="sng" dirty="0"/>
              <a:t>MANV</a:t>
            </a:r>
            <a:r>
              <a:rPr lang="en-US" dirty="0"/>
              <a:t>, HONV, TENLOT, </a:t>
            </a:r>
            <a:r>
              <a:rPr lang="en-US" dirty="0" smtClean="0"/>
              <a:t>TENNV, </a:t>
            </a:r>
            <a:r>
              <a:rPr lang="en-US" b="1" dirty="0" smtClean="0">
                <a:solidFill>
                  <a:srgbClr val="FF0000"/>
                </a:solidFill>
              </a:rPr>
              <a:t>MAPHG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8C1CBA8-4BBF-1644-9E7B-7656ED54D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84" y="2701559"/>
            <a:ext cx="107094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400" b="1" i="1" noProof="1" smtClean="0">
                <a:solidFill>
                  <a:srgbClr val="00B050"/>
                </a:solidFill>
              </a:rPr>
              <a:t>Tạo View </a:t>
            </a:r>
            <a:r>
              <a:rPr lang="en-US" sz="2400" b="1" i="1" noProof="1">
                <a:solidFill>
                  <a:srgbClr val="00B050"/>
                </a:solidFill>
              </a:rPr>
              <a:t>cho biết Mã, Họ, Tên lót, Tên của những nhân viên ở Phòng 5.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40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5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5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5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65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FFEA69D462A8489DC53120FA1A5AC4" ma:contentTypeVersion="10" ma:contentTypeDescription="Create a new document." ma:contentTypeScope="" ma:versionID="65153b35747b693194d89cdcdb3aa034">
  <xsd:schema xmlns:xsd="http://www.w3.org/2001/XMLSchema" xmlns:xs="http://www.w3.org/2001/XMLSchema" xmlns:p="http://schemas.microsoft.com/office/2006/metadata/properties" xmlns:ns2="880cd698-c4b2-49e1-962a-9df8954da891" xmlns:ns3="5b1d5ade-89ff-4f2a-a121-12e764170acd" targetNamespace="http://schemas.microsoft.com/office/2006/metadata/properties" ma:root="true" ma:fieldsID="6c9e15969a1c30fb368d38c88c6feda5" ns2:_="" ns3:_="">
    <xsd:import namespace="880cd698-c4b2-49e1-962a-9df8954da891"/>
    <xsd:import namespace="5b1d5ade-89ff-4f2a-a121-12e764170a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cd698-c4b2-49e1-962a-9df8954da8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d5ade-89ff-4f2a-a121-12e764170ac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3E23DE-AB27-4D82-8C31-D22132BF5B58}">
  <ds:schemaRefs>
    <ds:schemaRef ds:uri="5b1d5ade-89ff-4f2a-a121-12e764170acd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880cd698-c4b2-49e1-962a-9df8954da891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A9F93DB-8BAE-4DA9-A642-50120CB0C3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0cd698-c4b2-49e1-962a-9df8954da891"/>
    <ds:schemaRef ds:uri="5b1d5ade-89ff-4f2a-a121-12e764170a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2300</TotalTime>
  <Words>1309</Words>
  <Application>Microsoft Office PowerPoint</Application>
  <PresentationFormat>Widescreen</PresentationFormat>
  <Paragraphs>222</Paragraphs>
  <Slides>21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微软雅黑</vt:lpstr>
      <vt:lpstr>Arial</vt:lpstr>
      <vt:lpstr>Calibri</vt:lpstr>
      <vt:lpstr>Cambria</vt:lpstr>
      <vt:lpstr>等线</vt:lpstr>
      <vt:lpstr>Tahoma</vt:lpstr>
      <vt:lpstr>Wingdings</vt:lpstr>
      <vt:lpstr>Wingdings 2</vt:lpstr>
      <vt:lpstr>经典综艺体简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Admin</cp:lastModifiedBy>
  <cp:revision>157</cp:revision>
  <dcterms:created xsi:type="dcterms:W3CDTF">2017-09-22T08:16:39Z</dcterms:created>
  <dcterms:modified xsi:type="dcterms:W3CDTF">2022-09-05T14:07:30Z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0x010100B3FFEA69D462A8489DC53120FA1A5AC4</vt:lpwstr>
  </property>
</Properties>
</file>